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7" r:id="rId2"/>
    <p:sldId id="258" r:id="rId3"/>
    <p:sldId id="279" r:id="rId4"/>
    <p:sldId id="287" r:id="rId5"/>
    <p:sldId id="288" r:id="rId6"/>
    <p:sldId id="289" r:id="rId7"/>
    <p:sldId id="280" r:id="rId8"/>
    <p:sldId id="281" r:id="rId9"/>
    <p:sldId id="278" r:id="rId10"/>
  </p:sldIdLst>
  <p:sldSz cx="9144000" cy="6858000" type="screen4x3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athryn Nolan" initials="KN" lastIdx="17" clrIdx="0"/>
  <p:cmAuthor id="1" name="Paige Isaacson" initials="PMI" lastIdx="6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6667" autoAdjust="0"/>
  </p:normalViewPr>
  <p:slideViewPr>
    <p:cSldViewPr>
      <p:cViewPr>
        <p:scale>
          <a:sx n="80" d="100"/>
          <a:sy n="80" d="100"/>
        </p:scale>
        <p:origin x="-77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C283B237-5FE7-4F63-8F53-562A1CBED27E}" type="datetimeFigureOut">
              <a:rPr lang="en-US" smtClean="0"/>
              <a:pPr/>
              <a:t>7/26/2012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15790"/>
            <a:ext cx="5505450" cy="4183380"/>
          </a:xfrm>
          <a:prstGeom prst="rect">
            <a:avLst/>
          </a:prstGeom>
        </p:spPr>
        <p:txBody>
          <a:bodyPr vert="horz" lIns="92446" tIns="46223" rIns="92446" bIns="46223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2C5E642A-C9E3-442F-B744-662C8C4BAAF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6427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1B310D9-2B99-45C8-9699-88AD9A28A1CF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 dirty="0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5E642A-C9E3-442F-B744-662C8C4BAAF1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14F452D-E714-4B51-AE35-925A4A98419B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5E642A-C9E3-442F-B744-662C8C4BAAF1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5E642A-C9E3-442F-B744-662C8C4BAAF1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5E642A-C9E3-442F-B744-662C8C4BAAF1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5E642A-C9E3-442F-B744-662C8C4BAAF1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5E642A-C9E3-442F-B744-662C8C4BAAF1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5E642A-C9E3-442F-B744-662C8C4BAAF1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9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lIns="91430" tIns="45716" rIns="91430" bIns="45716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black"/>
              </a:solidFill>
              <a:ea typeface="ＭＳ Ｐゴシック" pitchFamily="34" charset="-128"/>
            </a:endParaRPr>
          </a:p>
        </p:txBody>
      </p:sp>
      <p:sp>
        <p:nvSpPr>
          <p:cNvPr id="5" name="Rectangle 24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lIns="91430" tIns="45716" rIns="91430" bIns="45716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black"/>
              </a:solidFill>
              <a:ea typeface="ＭＳ Ｐゴシック" pitchFamily="34" charset="-128"/>
            </a:endParaRPr>
          </a:p>
        </p:txBody>
      </p:sp>
      <p:sp>
        <p:nvSpPr>
          <p:cNvPr id="6" name="Rectangle 25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lIns="91430" tIns="45716" rIns="91430" bIns="45716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black"/>
              </a:solidFill>
              <a:ea typeface="ＭＳ Ｐゴシック" pitchFamily="34" charset="-128"/>
            </a:endParaRPr>
          </a:p>
        </p:txBody>
      </p:sp>
      <p:sp>
        <p:nvSpPr>
          <p:cNvPr id="7" name="Rectangle 26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lIns="91430" tIns="45716" rIns="91430" bIns="45716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black"/>
              </a:solidFill>
              <a:ea typeface="ＭＳ Ｐゴシック" pitchFamily="34" charset="-128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91430" tIns="45716" rIns="91430" bIns="45716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ea typeface="ＭＳ Ｐゴシック" pitchFamily="34" charset="-128"/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lIns="91430" tIns="45716" rIns="91430" bIns="45716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ea typeface="ＭＳ Ｐゴシック" pitchFamily="34" charset="-128"/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91430" tIns="45716" rIns="91430" bIns="45716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ea typeface="ＭＳ Ｐゴシック" pitchFamily="34" charset="-128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0" tIns="45716" rIns="91430" bIns="45716"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0" tIns="45716" rIns="91430" bIns="45716"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5" name="TextBox 14"/>
          <p:cNvSpPr txBox="1"/>
          <p:nvPr userDrawn="1"/>
        </p:nvSpPr>
        <p:spPr>
          <a:xfrm>
            <a:off x="2209800" y="6400800"/>
            <a:ext cx="1676400" cy="268288"/>
          </a:xfrm>
          <a:prstGeom prst="rect">
            <a:avLst/>
          </a:prstGeom>
          <a:noFill/>
        </p:spPr>
        <p:txBody>
          <a:bodyPr lIns="91430" tIns="45716" rIns="91430" bIns="45716">
            <a:spAutoFit/>
          </a:bodyPr>
          <a:lstStyle/>
          <a:p>
            <a:pPr algn="ctr">
              <a:defRPr/>
            </a:pPr>
            <a:r>
              <a:rPr lang="en-US" sz="1400" b="1" cap="small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rPr>
              <a:t>Baltimore City</a:t>
            </a:r>
          </a:p>
        </p:txBody>
      </p:sp>
      <p:sp>
        <p:nvSpPr>
          <p:cNvPr id="16" name="TextBox 15"/>
          <p:cNvSpPr txBox="1"/>
          <p:nvPr userDrawn="1"/>
        </p:nvSpPr>
        <p:spPr>
          <a:xfrm>
            <a:off x="5029200" y="6400800"/>
            <a:ext cx="1676400" cy="268288"/>
          </a:xfrm>
          <a:prstGeom prst="rect">
            <a:avLst/>
          </a:prstGeom>
          <a:noFill/>
        </p:spPr>
        <p:txBody>
          <a:bodyPr lIns="91430" tIns="45716" rIns="91430" bIns="45716">
            <a:spAutoFit/>
          </a:bodyPr>
          <a:lstStyle/>
          <a:p>
            <a:pPr algn="ctr">
              <a:defRPr/>
            </a:pPr>
            <a:r>
              <a:rPr lang="en-US" sz="1400" b="1" cap="small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rPr>
              <a:t>Public Schools</a:t>
            </a:r>
          </a:p>
        </p:txBody>
      </p:sp>
      <p:pic>
        <p:nvPicPr>
          <p:cNvPr id="17" name="Picture 3" descr="gk_4c_Sm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19550" y="6400800"/>
            <a:ext cx="933450" cy="30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1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152" indent="0" algn="ctr">
              <a:buNone/>
            </a:lvl2pPr>
            <a:lvl3pPr marL="914303" indent="0" algn="ctr">
              <a:buNone/>
            </a:lvl3pPr>
            <a:lvl4pPr marL="1371455" indent="0" algn="ctr">
              <a:buNone/>
            </a:lvl4pPr>
            <a:lvl5pPr marL="1828606" indent="0" algn="ctr">
              <a:buNone/>
            </a:lvl5pPr>
            <a:lvl6pPr marL="2285758" indent="0" algn="ctr">
              <a:buNone/>
            </a:lvl6pPr>
            <a:lvl7pPr marL="2742909" indent="0" algn="ctr">
              <a:buNone/>
            </a:lvl7pPr>
            <a:lvl8pPr marL="3200061" indent="0" algn="ctr">
              <a:buNone/>
            </a:lvl8pPr>
            <a:lvl9pPr marL="3657212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B404D8-34D3-4171-8AD0-064B0C0D6EB8}" type="datetime1">
              <a:rPr lang="en-US" smtClean="0"/>
              <a:pPr>
                <a:defRPr/>
              </a:pPr>
              <a:t>7/26/2012</a:t>
            </a:fld>
            <a:endParaRPr lang="en-US" dirty="0"/>
          </a:p>
        </p:txBody>
      </p:sp>
      <p:sp>
        <p:nvSpPr>
          <p:cNvPr id="19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304800" y="6410325"/>
            <a:ext cx="838200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0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410936-C231-48F9-B53F-51828E17D1E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lIns="91430" tIns="45716" rIns="91430" bIns="45716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ea typeface="ＭＳ Ｐゴシック" pitchFamily="34" charset="-128"/>
            </a:endParaRPr>
          </a:p>
        </p:txBody>
      </p:sp>
      <p:sp>
        <p:nvSpPr>
          <p:cNvPr id="6" name="Rectangle 2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lIns="91430" tIns="45716" rIns="91430" bIns="45716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black"/>
              </a:solidFill>
              <a:ea typeface="ＭＳ Ｐゴシック" pitchFamily="34" charset="-128"/>
            </a:endParaRPr>
          </a:p>
        </p:txBody>
      </p:sp>
      <p:sp>
        <p:nvSpPr>
          <p:cNvPr id="7" name="Rectangle 2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lIns="91430" tIns="45716" rIns="91430" bIns="45716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black"/>
              </a:solidFill>
              <a:ea typeface="ＭＳ Ｐゴシック" pitchFamily="34" charset="-128"/>
            </a:endParaRPr>
          </a:p>
        </p:txBody>
      </p:sp>
      <p:sp>
        <p:nvSpPr>
          <p:cNvPr id="8" name="Rectangle 2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lIns="91430" tIns="45716" rIns="91430" bIns="45716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black"/>
              </a:solidFill>
              <a:ea typeface="ＭＳ Ｐゴシック" pitchFamily="34" charset="-128"/>
            </a:endParaRPr>
          </a:p>
        </p:txBody>
      </p:sp>
      <p:sp>
        <p:nvSpPr>
          <p:cNvPr id="9" name="Rectangle 2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lIns="91430" tIns="45716" rIns="91430" bIns="45716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black"/>
              </a:solidFill>
              <a:ea typeface="ＭＳ Ｐゴシック" pitchFamily="34" charset="-128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91430" tIns="45716" rIns="91430" bIns="45716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ea typeface="ＭＳ Ｐゴシック" pitchFamily="34" charset="-128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0" tIns="45716" rIns="91430" bIns="45716"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91430" tIns="45716" rIns="91430" bIns="45716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ea typeface="ＭＳ Ｐゴシック" pitchFamily="34" charset="-128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0" tIns="45716" rIns="91430" bIns="45716"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0" tIns="45716" rIns="91430" bIns="45716"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91430" tIns="45716" rIns="91430" bIns="45716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ea typeface="ＭＳ Ｐゴシック" pitchFamily="34" charset="-128"/>
            </a:endParaRPr>
          </a:p>
        </p:txBody>
      </p:sp>
      <p:sp>
        <p:nvSpPr>
          <p:cNvPr id="16" name="TextBox 15"/>
          <p:cNvSpPr txBox="1"/>
          <p:nvPr userDrawn="1"/>
        </p:nvSpPr>
        <p:spPr>
          <a:xfrm>
            <a:off x="2209800" y="6400800"/>
            <a:ext cx="1676400" cy="268288"/>
          </a:xfrm>
          <a:prstGeom prst="rect">
            <a:avLst/>
          </a:prstGeom>
          <a:noFill/>
        </p:spPr>
        <p:txBody>
          <a:bodyPr lIns="91430" tIns="45716" rIns="91430" bIns="45716">
            <a:spAutoFit/>
          </a:bodyPr>
          <a:lstStyle/>
          <a:p>
            <a:pPr algn="ctr">
              <a:defRPr/>
            </a:pPr>
            <a:r>
              <a:rPr lang="en-US" sz="1400" b="1" cap="small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rPr>
              <a:t>Baltimore City</a:t>
            </a:r>
          </a:p>
        </p:txBody>
      </p:sp>
      <p:sp>
        <p:nvSpPr>
          <p:cNvPr id="17" name="TextBox 16"/>
          <p:cNvSpPr txBox="1"/>
          <p:nvPr userDrawn="1"/>
        </p:nvSpPr>
        <p:spPr>
          <a:xfrm>
            <a:off x="5029200" y="6400800"/>
            <a:ext cx="1676400" cy="268288"/>
          </a:xfrm>
          <a:prstGeom prst="rect">
            <a:avLst/>
          </a:prstGeom>
          <a:noFill/>
        </p:spPr>
        <p:txBody>
          <a:bodyPr lIns="91430" tIns="45716" rIns="91430" bIns="45716">
            <a:spAutoFit/>
          </a:bodyPr>
          <a:lstStyle/>
          <a:p>
            <a:pPr algn="ctr">
              <a:defRPr/>
            </a:pPr>
            <a:r>
              <a:rPr lang="en-US" sz="1400" b="1" cap="small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rPr>
              <a:t>Public Schools</a:t>
            </a:r>
          </a:p>
        </p:txBody>
      </p:sp>
      <p:pic>
        <p:nvPicPr>
          <p:cNvPr id="18" name="Picture 3" descr="gk_4c_Sm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19550" y="6400800"/>
            <a:ext cx="933450" cy="30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1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1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1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942025-CD7B-4248-98D6-ABB641F477D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0" name="Date Placeholder 4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12BA55-021F-433C-9574-E97FD7D08E20}" type="datetime1">
              <a:rPr lang="en-US" smtClean="0"/>
              <a:pPr>
                <a:defRPr/>
              </a:pPr>
              <a:t>7/26/2012</a:t>
            </a:fld>
            <a:endParaRPr lang="en-US" dirty="0"/>
          </a:p>
        </p:txBody>
      </p:sp>
      <p:sp>
        <p:nvSpPr>
          <p:cNvPr id="21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 userDrawn="1"/>
        </p:nvSpPr>
        <p:spPr>
          <a:xfrm>
            <a:off x="2209800" y="6400800"/>
            <a:ext cx="1676400" cy="268288"/>
          </a:xfrm>
          <a:prstGeom prst="rect">
            <a:avLst/>
          </a:prstGeom>
          <a:noFill/>
        </p:spPr>
        <p:txBody>
          <a:bodyPr lIns="91430" tIns="45716" rIns="91430" bIns="45716">
            <a:spAutoFit/>
          </a:bodyPr>
          <a:lstStyle/>
          <a:p>
            <a:pPr algn="ctr">
              <a:defRPr/>
            </a:pPr>
            <a:r>
              <a:rPr lang="en-US" sz="1400" b="1" cap="small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rPr>
              <a:t>Baltimore City</a:t>
            </a:r>
          </a:p>
        </p:txBody>
      </p:sp>
      <p:sp>
        <p:nvSpPr>
          <p:cNvPr id="5" name="TextBox 4"/>
          <p:cNvSpPr txBox="1"/>
          <p:nvPr userDrawn="1"/>
        </p:nvSpPr>
        <p:spPr>
          <a:xfrm>
            <a:off x="5029200" y="6400800"/>
            <a:ext cx="1676400" cy="268288"/>
          </a:xfrm>
          <a:prstGeom prst="rect">
            <a:avLst/>
          </a:prstGeom>
          <a:noFill/>
        </p:spPr>
        <p:txBody>
          <a:bodyPr lIns="91430" tIns="45716" rIns="91430" bIns="45716">
            <a:spAutoFit/>
          </a:bodyPr>
          <a:lstStyle/>
          <a:p>
            <a:pPr algn="ctr">
              <a:defRPr/>
            </a:pPr>
            <a:r>
              <a:rPr lang="en-US" sz="1400" b="1" cap="small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rPr>
              <a:t>Public Schools</a:t>
            </a:r>
          </a:p>
        </p:txBody>
      </p:sp>
      <p:pic>
        <p:nvPicPr>
          <p:cNvPr id="6" name="Picture 3" descr="gk_4c_Sm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19550" y="6400800"/>
            <a:ext cx="933450" cy="30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09271C-3F6D-480C-B4F0-F04CC63B43A5}" type="datetime1">
              <a:rPr lang="en-US" smtClean="0"/>
              <a:pPr>
                <a:defRPr/>
              </a:pPr>
              <a:t>7/26/2012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7E4B6E-C87F-4CC5-B791-AAD3A89507B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9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lIns="91430" tIns="45716" rIns="91430" bIns="45716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black"/>
              </a:solidFill>
              <a:ea typeface="ＭＳ Ｐゴシック" pitchFamily="34" charset="-128"/>
            </a:endParaRPr>
          </a:p>
        </p:txBody>
      </p:sp>
      <p:sp>
        <p:nvSpPr>
          <p:cNvPr id="5" name="Rectangle 24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lIns="91430" tIns="45716" rIns="91430" bIns="45716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black"/>
              </a:solidFill>
              <a:ea typeface="ＭＳ Ｐゴシック" pitchFamily="34" charset="-128"/>
            </a:endParaRPr>
          </a:p>
        </p:txBody>
      </p:sp>
      <p:sp>
        <p:nvSpPr>
          <p:cNvPr id="6" name="Rectangle 25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lIns="91430" tIns="45716" rIns="91430" bIns="45716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black"/>
              </a:solidFill>
              <a:ea typeface="ＭＳ Ｐゴシック" pitchFamily="34" charset="-128"/>
            </a:endParaRPr>
          </a:p>
        </p:txBody>
      </p:sp>
      <p:sp>
        <p:nvSpPr>
          <p:cNvPr id="7" name="Rectangle 2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lIns="91430" tIns="45716" rIns="91430" bIns="45716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black"/>
              </a:solidFill>
              <a:ea typeface="ＭＳ Ｐゴシック" pitchFamily="34" charset="-128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91430" tIns="45716" rIns="91430" bIns="45716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ea typeface="ＭＳ Ｐゴシック" pitchFamily="34" charset="-128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91430" tIns="45716" rIns="91430" bIns="45716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ea typeface="ＭＳ Ｐゴシック" pitchFamily="34" charset="-128"/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4021137" y="3278188"/>
            <a:ext cx="6245225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lIns="91430" tIns="45716" rIns="91430" bIns="45716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ea typeface="ＭＳ Ｐゴシック" pitchFamily="34" charset="-128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6838950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0" tIns="45716" rIns="91430" bIns="45716"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6934200" y="3021013"/>
            <a:ext cx="420688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0" tIns="45716" rIns="91430" bIns="45716"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" name="TextBox 12"/>
          <p:cNvSpPr txBox="1"/>
          <p:nvPr userDrawn="1"/>
        </p:nvSpPr>
        <p:spPr>
          <a:xfrm>
            <a:off x="2209800" y="6400800"/>
            <a:ext cx="1676400" cy="268288"/>
          </a:xfrm>
          <a:prstGeom prst="rect">
            <a:avLst/>
          </a:prstGeom>
          <a:noFill/>
        </p:spPr>
        <p:txBody>
          <a:bodyPr lIns="91430" tIns="45716" rIns="91430" bIns="45716">
            <a:spAutoFit/>
          </a:bodyPr>
          <a:lstStyle/>
          <a:p>
            <a:pPr algn="ctr">
              <a:defRPr/>
            </a:pPr>
            <a:r>
              <a:rPr lang="en-US" sz="1400" b="1" cap="small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rPr>
              <a:t>Baltimore City</a:t>
            </a:r>
          </a:p>
        </p:txBody>
      </p:sp>
      <p:sp>
        <p:nvSpPr>
          <p:cNvPr id="14" name="TextBox 13"/>
          <p:cNvSpPr txBox="1"/>
          <p:nvPr userDrawn="1"/>
        </p:nvSpPr>
        <p:spPr>
          <a:xfrm>
            <a:off x="5029200" y="6400800"/>
            <a:ext cx="1676400" cy="268288"/>
          </a:xfrm>
          <a:prstGeom prst="rect">
            <a:avLst/>
          </a:prstGeom>
          <a:noFill/>
        </p:spPr>
        <p:txBody>
          <a:bodyPr lIns="91430" tIns="45716" rIns="91430" bIns="45716">
            <a:spAutoFit/>
          </a:bodyPr>
          <a:lstStyle/>
          <a:p>
            <a:pPr algn="ctr">
              <a:defRPr/>
            </a:pPr>
            <a:r>
              <a:rPr lang="en-US" sz="1400" b="1" cap="small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rPr>
              <a:t>Public Schools</a:t>
            </a:r>
          </a:p>
        </p:txBody>
      </p:sp>
      <p:pic>
        <p:nvPicPr>
          <p:cNvPr id="15" name="Picture 3" descr="gk_4c_Sm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19550" y="6400800"/>
            <a:ext cx="933450" cy="30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2"/>
            <a:ext cx="14478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915150" y="3009900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67116A-125D-482E-934C-02FA099690B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7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BC81D0-B2BA-4F23-8692-D529F4A0C9D9}" type="datetime1">
              <a:rPr lang="en-US" smtClean="0"/>
              <a:pPr>
                <a:defRPr/>
              </a:pPr>
              <a:t>7/26/2012</a:t>
            </a:fld>
            <a:endParaRPr lang="en-US" dirty="0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9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lIns="91430" tIns="45716" rIns="91430" bIns="45716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black"/>
              </a:solidFill>
              <a:ea typeface="ＭＳ Ｐゴシック" pitchFamily="34" charset="-128"/>
            </a:endParaRPr>
          </a:p>
        </p:txBody>
      </p:sp>
      <p:sp>
        <p:nvSpPr>
          <p:cNvPr id="4" name="Rectangle 24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lIns="91430" tIns="45716" rIns="91430" bIns="45716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black"/>
              </a:solidFill>
              <a:ea typeface="ＭＳ Ｐゴシック" pitchFamily="34" charset="-128"/>
            </a:endParaRPr>
          </a:p>
        </p:txBody>
      </p:sp>
      <p:sp>
        <p:nvSpPr>
          <p:cNvPr id="5" name="Rectangle 25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lIns="91430" tIns="45716" rIns="91430" bIns="45716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black"/>
              </a:solidFill>
              <a:ea typeface="ＭＳ Ｐゴシック" pitchFamily="34" charset="-128"/>
            </a:endParaRPr>
          </a:p>
        </p:txBody>
      </p:sp>
      <p:sp>
        <p:nvSpPr>
          <p:cNvPr id="6" name="Rectangle 26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lIns="91430" tIns="45716" rIns="91430" bIns="45716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black"/>
              </a:solidFill>
              <a:ea typeface="ＭＳ Ｐゴシック" pitchFamily="34" charset="-128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91430" tIns="45716" rIns="91430" bIns="45716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ea typeface="ＭＳ Ｐゴシック"/>
              <a:cs typeface="ＭＳ Ｐゴシック"/>
            </a:endParaRP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lIns="91430" tIns="45716" rIns="91430" bIns="45716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ea typeface="ＭＳ Ｐゴシック"/>
              <a:cs typeface="ＭＳ Ｐゴシック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91430" tIns="45716" rIns="91430" bIns="45716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ea typeface="ＭＳ Ｐゴシック"/>
              <a:cs typeface="ＭＳ Ｐゴシック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0" tIns="45716" rIns="91430" bIns="45716"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0" tIns="45716" rIns="91430" bIns="45716"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" name="TextBox 12"/>
          <p:cNvSpPr txBox="1"/>
          <p:nvPr userDrawn="1"/>
        </p:nvSpPr>
        <p:spPr>
          <a:xfrm>
            <a:off x="2209800" y="6400800"/>
            <a:ext cx="1676400" cy="268288"/>
          </a:xfrm>
          <a:prstGeom prst="rect">
            <a:avLst/>
          </a:prstGeom>
          <a:noFill/>
        </p:spPr>
        <p:txBody>
          <a:bodyPr lIns="91430" tIns="45716" rIns="91430" bIns="45716">
            <a:spAutoFit/>
          </a:bodyPr>
          <a:lstStyle/>
          <a:p>
            <a:pPr algn="ctr">
              <a:defRPr/>
            </a:pPr>
            <a:r>
              <a:rPr lang="en-US" sz="1400" b="1" cap="small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/>
                <a:cs typeface="ＭＳ Ｐゴシック"/>
              </a:rPr>
              <a:t>Baltimore City</a:t>
            </a:r>
          </a:p>
        </p:txBody>
      </p:sp>
      <p:sp>
        <p:nvSpPr>
          <p:cNvPr id="14" name="TextBox 13"/>
          <p:cNvSpPr txBox="1"/>
          <p:nvPr userDrawn="1"/>
        </p:nvSpPr>
        <p:spPr>
          <a:xfrm>
            <a:off x="5029200" y="6400800"/>
            <a:ext cx="1676400" cy="268288"/>
          </a:xfrm>
          <a:prstGeom prst="rect">
            <a:avLst/>
          </a:prstGeom>
          <a:noFill/>
        </p:spPr>
        <p:txBody>
          <a:bodyPr lIns="91430" tIns="45716" rIns="91430" bIns="45716">
            <a:spAutoFit/>
          </a:bodyPr>
          <a:lstStyle/>
          <a:p>
            <a:pPr algn="ctr">
              <a:defRPr/>
            </a:pPr>
            <a:r>
              <a:rPr lang="en-US" sz="1400" b="1" cap="small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/>
                <a:cs typeface="ＭＳ Ｐゴシック"/>
              </a:rPr>
              <a:t>Public Schools</a:t>
            </a:r>
          </a:p>
        </p:txBody>
      </p:sp>
      <p:pic>
        <p:nvPicPr>
          <p:cNvPr id="15" name="Picture 3" descr="gk_4c_Sm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19550" y="6400800"/>
            <a:ext cx="933450" cy="30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6" descr="bcpGrgbL.jp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71600" y="195263"/>
            <a:ext cx="6477000" cy="1938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762000" y="32766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54994D-0DF4-41EA-AFAD-88AFB1331551}" type="datetime1">
              <a:rPr lang="en-US" smtClean="0"/>
              <a:pPr>
                <a:defRPr/>
              </a:pPr>
              <a:t>7/26/2012</a:t>
            </a:fld>
            <a:endParaRPr lang="en-US" dirty="0"/>
          </a:p>
        </p:txBody>
      </p:sp>
      <p:sp>
        <p:nvSpPr>
          <p:cNvPr id="18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304800" y="6410325"/>
            <a:ext cx="838200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9F02D8D6-CB6A-4E90-A535-81F43E798728}" type="slidenum">
              <a:rPr lang="en-US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8CADAE">
                  <a:shade val="75000"/>
                </a:srgbClr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 userDrawn="1"/>
        </p:nvSpPr>
        <p:spPr>
          <a:xfrm>
            <a:off x="2209800" y="6400800"/>
            <a:ext cx="1676400" cy="268288"/>
          </a:xfrm>
          <a:prstGeom prst="rect">
            <a:avLst/>
          </a:prstGeom>
          <a:noFill/>
        </p:spPr>
        <p:txBody>
          <a:bodyPr lIns="91430" tIns="45716" rIns="91430" bIns="45716">
            <a:spAutoFit/>
          </a:bodyPr>
          <a:lstStyle/>
          <a:p>
            <a:pPr algn="ctr">
              <a:defRPr/>
            </a:pPr>
            <a:r>
              <a:rPr lang="en-US" sz="1400" b="1" cap="small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rPr>
              <a:t>Baltimore City</a:t>
            </a:r>
          </a:p>
        </p:txBody>
      </p:sp>
      <p:sp>
        <p:nvSpPr>
          <p:cNvPr id="5" name="TextBox 4"/>
          <p:cNvSpPr txBox="1"/>
          <p:nvPr userDrawn="1"/>
        </p:nvSpPr>
        <p:spPr>
          <a:xfrm>
            <a:off x="5029200" y="6400800"/>
            <a:ext cx="1676400" cy="268288"/>
          </a:xfrm>
          <a:prstGeom prst="rect">
            <a:avLst/>
          </a:prstGeom>
          <a:noFill/>
        </p:spPr>
        <p:txBody>
          <a:bodyPr lIns="91430" tIns="45716" rIns="91430" bIns="45716">
            <a:spAutoFit/>
          </a:bodyPr>
          <a:lstStyle/>
          <a:p>
            <a:pPr algn="ctr">
              <a:defRPr/>
            </a:pPr>
            <a:r>
              <a:rPr lang="en-US" sz="1400" b="1" cap="small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rPr>
              <a:t>Public Schools</a:t>
            </a:r>
          </a:p>
        </p:txBody>
      </p:sp>
      <p:pic>
        <p:nvPicPr>
          <p:cNvPr id="6" name="Picture 3" descr="gk_4c_Sm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19550" y="6400800"/>
            <a:ext cx="933450" cy="30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400" b="0">
                <a:solidFill>
                  <a:schemeClr val="accent3">
                    <a:shade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152401" y="1527047"/>
            <a:ext cx="8839200" cy="4721352"/>
          </a:xfrm>
        </p:spPr>
        <p:txBody>
          <a:bodyPr/>
          <a:lstStyle>
            <a:lvl1pPr>
              <a:buClrTx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7467600" y="6405563"/>
            <a:ext cx="13684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9EB76A-7C13-4265-8C4E-51BAAA15BADA}" type="datetime1">
              <a:rPr lang="en-US" smtClean="0"/>
              <a:pPr>
                <a:defRPr/>
              </a:pPr>
              <a:t>7/26/2012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" y="6410325"/>
            <a:ext cx="1371600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2450" y="1027113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961A5A-368F-48E6-9DF0-F97AB4E83C1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lIns="91430" tIns="45716" rIns="91430" bIns="45716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black"/>
              </a:solidFill>
              <a:ea typeface="ＭＳ Ｐゴシック" pitchFamily="34" charset="-128"/>
            </a:endParaRPr>
          </a:p>
        </p:txBody>
      </p:sp>
      <p:sp>
        <p:nvSpPr>
          <p:cNvPr id="5" name="Rectangle 2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lIns="91430" tIns="45716" rIns="91430" bIns="45716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black"/>
              </a:solidFill>
              <a:ea typeface="ＭＳ Ｐゴシック" pitchFamily="34" charset="-128"/>
            </a:endParaRPr>
          </a:p>
        </p:txBody>
      </p:sp>
      <p:sp>
        <p:nvSpPr>
          <p:cNvPr id="6" name="Rectangle 2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lIns="91430" tIns="45716" rIns="91430" bIns="45716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black"/>
              </a:solidFill>
              <a:ea typeface="ＭＳ Ｐゴシック" pitchFamily="34" charset="-128"/>
            </a:endParaRPr>
          </a:p>
        </p:txBody>
      </p:sp>
      <p:sp>
        <p:nvSpPr>
          <p:cNvPr id="7" name="Rectangle 26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lIns="91430" tIns="45716" rIns="91430" bIns="45716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black"/>
              </a:solidFill>
              <a:ea typeface="ＭＳ Ｐゴシック" pitchFamily="34" charset="-128"/>
            </a:endParaRPr>
          </a:p>
        </p:txBody>
      </p:sp>
      <p:sp>
        <p:nvSpPr>
          <p:cNvPr id="8" name="Rectangle 27"/>
          <p:cNvSpPr>
            <a:spLocks noChangeArrowheads="1"/>
          </p:cNvSpPr>
          <p:nvPr/>
        </p:nvSpPr>
        <p:spPr bwMode="white">
          <a:xfrm>
            <a:off x="152400" y="2286000"/>
            <a:ext cx="8832850" cy="3048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lIns="91430" tIns="45716" rIns="91430" bIns="45716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black"/>
              </a:solidFill>
              <a:ea typeface="ＭＳ Ｐゴシック" pitchFamily="34" charset="-128"/>
            </a:endParaRPr>
          </a:p>
        </p:txBody>
      </p:sp>
      <p:sp>
        <p:nvSpPr>
          <p:cNvPr id="9" name="Rectangle 28"/>
          <p:cNvSpPr>
            <a:spLocks noChangeArrowheads="1"/>
          </p:cNvSpPr>
          <p:nvPr/>
        </p:nvSpPr>
        <p:spPr bwMode="auto">
          <a:xfrm>
            <a:off x="155575" y="142875"/>
            <a:ext cx="8832850" cy="2139950"/>
          </a:xfrm>
          <a:prstGeom prst="rect">
            <a:avLst/>
          </a:prstGeom>
          <a:solidFill>
            <a:schemeClr val="accent1"/>
          </a:solidFill>
          <a:ln w="9525" algn="ctr">
            <a:noFill/>
            <a:miter lim="800000"/>
            <a:headEnd/>
            <a:tailEnd/>
          </a:ln>
        </p:spPr>
        <p:txBody>
          <a:bodyPr wrap="none" lIns="91430" tIns="45716" rIns="91430" bIns="45716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black"/>
              </a:solidFill>
              <a:ea typeface="ＭＳ Ｐゴシック" pitchFamily="34" charset="-128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91430" tIns="45716" rIns="91430" bIns="45716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ea typeface="ＭＳ Ｐゴシック" pitchFamily="34" charset="-128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91430" tIns="45716" rIns="91430" bIns="45716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ea typeface="ＭＳ Ｐゴシック" pitchFamily="34" charset="-128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52400" y="2438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lIns="91430" tIns="45716" rIns="91430" bIns="45716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ea typeface="ＭＳ Ｐゴシック" pitchFamily="34" charset="-128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0" tIns="45716" rIns="91430" bIns="45716"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0" tIns="45716" rIns="91430" bIns="45716"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5" name="TextBox 14"/>
          <p:cNvSpPr txBox="1"/>
          <p:nvPr userDrawn="1"/>
        </p:nvSpPr>
        <p:spPr>
          <a:xfrm>
            <a:off x="2209800" y="6400800"/>
            <a:ext cx="1676400" cy="268288"/>
          </a:xfrm>
          <a:prstGeom prst="rect">
            <a:avLst/>
          </a:prstGeom>
          <a:noFill/>
        </p:spPr>
        <p:txBody>
          <a:bodyPr lIns="91430" tIns="45716" rIns="91430" bIns="45716">
            <a:spAutoFit/>
          </a:bodyPr>
          <a:lstStyle/>
          <a:p>
            <a:pPr algn="ctr">
              <a:defRPr/>
            </a:pPr>
            <a:r>
              <a:rPr lang="en-US" sz="1400" b="1" cap="small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rPr>
              <a:t>Baltimore City</a:t>
            </a:r>
          </a:p>
        </p:txBody>
      </p:sp>
      <p:sp>
        <p:nvSpPr>
          <p:cNvPr id="16" name="TextBox 15"/>
          <p:cNvSpPr txBox="1"/>
          <p:nvPr userDrawn="1"/>
        </p:nvSpPr>
        <p:spPr>
          <a:xfrm>
            <a:off x="5029200" y="6400800"/>
            <a:ext cx="1676400" cy="268288"/>
          </a:xfrm>
          <a:prstGeom prst="rect">
            <a:avLst/>
          </a:prstGeom>
          <a:noFill/>
        </p:spPr>
        <p:txBody>
          <a:bodyPr lIns="91430" tIns="45716" rIns="91430" bIns="45716">
            <a:spAutoFit/>
          </a:bodyPr>
          <a:lstStyle/>
          <a:p>
            <a:pPr algn="ctr">
              <a:defRPr/>
            </a:pPr>
            <a:r>
              <a:rPr lang="en-US" sz="1400" b="1" cap="small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rPr>
              <a:t>Public Schools</a:t>
            </a:r>
          </a:p>
        </p:txBody>
      </p:sp>
      <p:pic>
        <p:nvPicPr>
          <p:cNvPr id="17" name="Picture 3" descr="gk_4c_Sm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19550" y="6400800"/>
            <a:ext cx="933450" cy="30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1"/>
            <a:ext cx="6480174" cy="1673225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DEB95B-0625-4970-B1AE-885CFBA7759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9" name="Date Placeholder 3"/>
          <p:cNvSpPr>
            <a:spLocks noGrp="1"/>
          </p:cNvSpPr>
          <p:nvPr>
            <p:ph type="dt" sz="half" idx="11"/>
          </p:nvPr>
        </p:nvSpPr>
        <p:spPr>
          <a:xfrm>
            <a:off x="7467600" y="6405563"/>
            <a:ext cx="13684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7013B1-CC12-434D-8B37-0660F4FE6905}" type="datetime1">
              <a:rPr lang="en-US" smtClean="0"/>
              <a:pPr>
                <a:defRPr/>
              </a:pPr>
              <a:t>7/26/2012</a:t>
            </a:fld>
            <a:endParaRPr lang="en-US" dirty="0"/>
          </a:p>
        </p:txBody>
      </p:sp>
      <p:sp>
        <p:nvSpPr>
          <p:cNvPr id="20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304800" y="6410325"/>
            <a:ext cx="1371600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19"/>
          <p:cNvSpPr>
            <a:spLocks noChangeShapeType="1"/>
          </p:cNvSpPr>
          <p:nvPr/>
        </p:nvSpPr>
        <p:spPr bwMode="auto">
          <a:xfrm flipV="1">
            <a:off x="4562475" y="1576388"/>
            <a:ext cx="9525" cy="4818062"/>
          </a:xfrm>
          <a:prstGeom prst="line">
            <a:avLst/>
          </a:prstGeom>
          <a:noFill/>
          <a:ln w="9525" algn="ctr">
            <a:solidFill>
              <a:schemeClr val="tx2"/>
            </a:solidFill>
            <a:prstDash val="sysDash"/>
            <a:round/>
            <a:headEnd/>
            <a:tailEnd/>
          </a:ln>
        </p:spPr>
        <p:txBody>
          <a:bodyPr wrap="none" lIns="91430" tIns="45716" rIns="91430" bIns="45716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black"/>
              </a:solidFill>
              <a:latin typeface="Arial" charset="0"/>
              <a:ea typeface="ＭＳ Ｐゴシック" pitchFamily="34" charset="-128"/>
            </a:endParaRPr>
          </a:p>
        </p:txBody>
      </p:sp>
      <p:sp>
        <p:nvSpPr>
          <p:cNvPr id="6" name="TextBox 5"/>
          <p:cNvSpPr txBox="1"/>
          <p:nvPr userDrawn="1"/>
        </p:nvSpPr>
        <p:spPr>
          <a:xfrm>
            <a:off x="2209800" y="6400800"/>
            <a:ext cx="1676400" cy="268288"/>
          </a:xfrm>
          <a:prstGeom prst="rect">
            <a:avLst/>
          </a:prstGeom>
          <a:noFill/>
        </p:spPr>
        <p:txBody>
          <a:bodyPr lIns="91430" tIns="45716" rIns="91430" bIns="45716">
            <a:spAutoFit/>
          </a:bodyPr>
          <a:lstStyle/>
          <a:p>
            <a:pPr algn="ctr">
              <a:defRPr/>
            </a:pPr>
            <a:r>
              <a:rPr lang="en-US" sz="1400" b="1" cap="small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rPr>
              <a:t>Baltimore City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5029200" y="6400800"/>
            <a:ext cx="1676400" cy="268288"/>
          </a:xfrm>
          <a:prstGeom prst="rect">
            <a:avLst/>
          </a:prstGeom>
          <a:noFill/>
        </p:spPr>
        <p:txBody>
          <a:bodyPr lIns="91430" tIns="45716" rIns="91430" bIns="45716">
            <a:spAutoFit/>
          </a:bodyPr>
          <a:lstStyle/>
          <a:p>
            <a:pPr algn="ctr">
              <a:defRPr/>
            </a:pPr>
            <a:r>
              <a:rPr lang="en-US" sz="1400" b="1" cap="small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rPr>
              <a:t>Public Schools</a:t>
            </a:r>
          </a:p>
        </p:txBody>
      </p:sp>
      <p:pic>
        <p:nvPicPr>
          <p:cNvPr id="8" name="Picture 3" descr="gk_4c_Sm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19550" y="6400800"/>
            <a:ext cx="933450" cy="30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>
            <a:lvl1pPr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1"/>
            <a:ext cx="4038600" cy="4681728"/>
          </a:xfrm>
        </p:spPr>
        <p:txBody>
          <a:bodyPr/>
          <a:lstStyle>
            <a:lvl1pPr>
              <a:defRPr sz="260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1"/>
            <a:ext cx="4038600" cy="4681728"/>
          </a:xfrm>
        </p:spPr>
        <p:txBody>
          <a:bodyPr/>
          <a:lstStyle>
            <a:lvl1pPr>
              <a:defRPr sz="260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10325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0FDD13-8EA7-4D0C-9555-15DFFD9D01E3}" type="datetime1">
              <a:rPr lang="en-US" smtClean="0"/>
              <a:pPr>
                <a:defRPr/>
              </a:pPr>
              <a:t>7/26/2012</a:t>
            </a:fld>
            <a:endParaRPr lang="en-US" dirty="0"/>
          </a:p>
        </p:txBody>
      </p:sp>
      <p:sp>
        <p:nvSpPr>
          <p:cNvPr id="11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4800" y="6410325"/>
            <a:ext cx="1981200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78E02A-1C04-4424-82E3-BC4B90C5830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lIns="91430" tIns="45716" rIns="91430" bIns="45716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black"/>
              </a:solidFill>
              <a:ea typeface="ＭＳ Ｐゴシック" pitchFamily="34" charset="-128"/>
            </a:endParaRPr>
          </a:p>
        </p:txBody>
      </p:sp>
      <p:sp>
        <p:nvSpPr>
          <p:cNvPr id="8" name="Rectangle 2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lIns="91430" tIns="45716" rIns="91430" bIns="45716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black"/>
              </a:solidFill>
              <a:ea typeface="ＭＳ Ｐゴシック" pitchFamily="34" charset="-128"/>
            </a:endParaRPr>
          </a:p>
        </p:txBody>
      </p:sp>
      <p:sp>
        <p:nvSpPr>
          <p:cNvPr id="9" name="Rectangle 25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lIns="91430" tIns="45716" rIns="91430" bIns="45716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black"/>
              </a:solidFill>
              <a:ea typeface="ＭＳ Ｐゴシック" pitchFamily="34" charset="-128"/>
            </a:endParaRPr>
          </a:p>
        </p:txBody>
      </p:sp>
      <p:sp>
        <p:nvSpPr>
          <p:cNvPr id="10" name="Rectangle 26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lIns="91430" tIns="45716" rIns="91430" bIns="45716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black"/>
              </a:solidFill>
              <a:ea typeface="ＭＳ Ｐゴシック" pitchFamily="34" charset="-128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2850" cy="744538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0" tIns="45716" rIns="91430" bIns="45716"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050" y="6391275"/>
            <a:ext cx="8832850" cy="31115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91430" tIns="45716" rIns="91430" bIns="45716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ea typeface="ＭＳ Ｐゴシック" pitchFamily="34" charset="-128"/>
            </a:endParaRPr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52400" y="1279525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lIns="91430" tIns="45716" rIns="91430" bIns="45716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ea typeface="ＭＳ Ｐゴシック" pitchFamily="34" charset="-128"/>
            </a:endParaRP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91430" tIns="45716" rIns="91430" bIns="45716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ea typeface="ＭＳ Ｐゴシック" pitchFamily="34" charset="-128"/>
            </a:endParaRPr>
          </a:p>
        </p:txBody>
      </p:sp>
      <p:sp>
        <p:nvSpPr>
          <p:cNvPr id="15" name="Oval 14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0" tIns="45716" rIns="91430" bIns="45716"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0" tIns="45716" rIns="91430" bIns="45716"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7" name="TextBox 16"/>
          <p:cNvSpPr txBox="1"/>
          <p:nvPr userDrawn="1"/>
        </p:nvSpPr>
        <p:spPr>
          <a:xfrm>
            <a:off x="2209800" y="6400800"/>
            <a:ext cx="1676400" cy="268288"/>
          </a:xfrm>
          <a:prstGeom prst="rect">
            <a:avLst/>
          </a:prstGeom>
          <a:noFill/>
        </p:spPr>
        <p:txBody>
          <a:bodyPr lIns="91430" tIns="45716" rIns="91430" bIns="45716">
            <a:spAutoFit/>
          </a:bodyPr>
          <a:lstStyle/>
          <a:p>
            <a:pPr algn="ctr">
              <a:defRPr/>
            </a:pPr>
            <a:r>
              <a:rPr lang="en-US" sz="1400" b="1" cap="small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rPr>
              <a:t>Baltimore City</a:t>
            </a:r>
          </a:p>
        </p:txBody>
      </p:sp>
      <p:sp>
        <p:nvSpPr>
          <p:cNvPr id="18" name="TextBox 17"/>
          <p:cNvSpPr txBox="1"/>
          <p:nvPr userDrawn="1"/>
        </p:nvSpPr>
        <p:spPr>
          <a:xfrm>
            <a:off x="5029200" y="6400800"/>
            <a:ext cx="1676400" cy="268288"/>
          </a:xfrm>
          <a:prstGeom prst="rect">
            <a:avLst/>
          </a:prstGeom>
          <a:noFill/>
        </p:spPr>
        <p:txBody>
          <a:bodyPr lIns="91430" tIns="45716" rIns="91430" bIns="45716">
            <a:spAutoFit/>
          </a:bodyPr>
          <a:lstStyle/>
          <a:p>
            <a:pPr algn="ctr">
              <a:defRPr/>
            </a:pPr>
            <a:r>
              <a:rPr lang="en-US" sz="1400" b="1" cap="small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rPr>
              <a:t>Public Schools</a:t>
            </a:r>
          </a:p>
        </p:txBody>
      </p:sp>
      <p:pic>
        <p:nvPicPr>
          <p:cNvPr id="19" name="Picture 3" descr="gk_4c_Sm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19550" y="6400800"/>
            <a:ext cx="933450" cy="30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439583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>
            <a:lvl1pPr marL="0" indent="0" algn="ctr">
              <a:buNone/>
              <a:defRPr lang="en-US" sz="18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1" y="1524000"/>
            <a:ext cx="4041775" cy="438711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>
            <a:lvl1pPr marL="0" indent="0" algn="ctr">
              <a:buNone/>
              <a:defRPr sz="18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186939"/>
            <a:ext cx="4041648" cy="410284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186656"/>
            <a:ext cx="4038600" cy="410691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Ctr="0"/>
          <a:lstStyle>
            <a:lvl1pPr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0" name="Date Placeholder 6"/>
          <p:cNvSpPr>
            <a:spLocks noGrp="1"/>
          </p:cNvSpPr>
          <p:nvPr>
            <p:ph type="dt" sz="half" idx="10"/>
          </p:nvPr>
        </p:nvSpPr>
        <p:spPr>
          <a:xfrm>
            <a:off x="7116763" y="6405563"/>
            <a:ext cx="17192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F6A6AE-9BFD-4C8D-9AE5-54B34E549BE2}" type="datetime1">
              <a:rPr lang="en-US" smtClean="0"/>
              <a:pPr>
                <a:defRPr/>
              </a:pPr>
              <a:t>7/26/2012</a:t>
            </a:fld>
            <a:endParaRPr lang="en-US" dirty="0"/>
          </a:p>
        </p:txBody>
      </p:sp>
      <p:sp>
        <p:nvSpPr>
          <p:cNvPr id="21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10325"/>
            <a:ext cx="17780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2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98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C612E0-0DC1-4DED-9328-72A9686B3E8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 userDrawn="1"/>
        </p:nvSpPr>
        <p:spPr>
          <a:xfrm>
            <a:off x="2209800" y="6400800"/>
            <a:ext cx="1676400" cy="268288"/>
          </a:xfrm>
          <a:prstGeom prst="rect">
            <a:avLst/>
          </a:prstGeom>
          <a:noFill/>
        </p:spPr>
        <p:txBody>
          <a:bodyPr lIns="91430" tIns="45716" rIns="91430" bIns="45716">
            <a:spAutoFit/>
          </a:bodyPr>
          <a:lstStyle/>
          <a:p>
            <a:pPr algn="ctr">
              <a:defRPr/>
            </a:pPr>
            <a:r>
              <a:rPr lang="en-US" sz="1400" b="1" cap="small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rPr>
              <a:t>Baltimore City</a:t>
            </a:r>
          </a:p>
        </p:txBody>
      </p:sp>
      <p:sp>
        <p:nvSpPr>
          <p:cNvPr id="4" name="TextBox 3"/>
          <p:cNvSpPr txBox="1"/>
          <p:nvPr userDrawn="1"/>
        </p:nvSpPr>
        <p:spPr>
          <a:xfrm>
            <a:off x="5029200" y="6400800"/>
            <a:ext cx="1676400" cy="268288"/>
          </a:xfrm>
          <a:prstGeom prst="rect">
            <a:avLst/>
          </a:prstGeom>
          <a:noFill/>
        </p:spPr>
        <p:txBody>
          <a:bodyPr lIns="91430" tIns="45716" rIns="91430" bIns="45716">
            <a:spAutoFit/>
          </a:bodyPr>
          <a:lstStyle/>
          <a:p>
            <a:pPr algn="ctr">
              <a:defRPr/>
            </a:pPr>
            <a:r>
              <a:rPr lang="en-US" sz="1400" b="1" cap="small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rPr>
              <a:t>Public Schools</a:t>
            </a:r>
          </a:p>
        </p:txBody>
      </p:sp>
      <p:pic>
        <p:nvPicPr>
          <p:cNvPr id="5" name="Picture 3" descr="gk_4c_Sm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19550" y="6400800"/>
            <a:ext cx="933450" cy="30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DC3804-0422-42D1-9AC5-84B19F468AC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1"/>
          </p:nvPr>
        </p:nvSpPr>
        <p:spPr>
          <a:xfrm>
            <a:off x="7467600" y="6405563"/>
            <a:ext cx="13684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33EEF3-AB5C-4096-98D5-5B67F3D6F6AB}" type="datetime1">
              <a:rPr lang="en-US" smtClean="0"/>
              <a:pPr>
                <a:defRPr/>
              </a:pPr>
              <a:t>7/26/2012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304800" y="6410325"/>
            <a:ext cx="1371600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 userDrawn="1"/>
        </p:nvSpPr>
        <p:spPr>
          <a:xfrm>
            <a:off x="2209800" y="6400800"/>
            <a:ext cx="1676400" cy="268288"/>
          </a:xfrm>
          <a:prstGeom prst="rect">
            <a:avLst/>
          </a:prstGeom>
          <a:noFill/>
        </p:spPr>
        <p:txBody>
          <a:bodyPr lIns="91430" tIns="45716" rIns="91430" bIns="45716">
            <a:spAutoFit/>
          </a:bodyPr>
          <a:lstStyle/>
          <a:p>
            <a:pPr algn="ctr">
              <a:defRPr/>
            </a:pPr>
            <a:r>
              <a:rPr lang="en-US" sz="1400" b="1" cap="small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rPr>
              <a:t>Baltimore City</a:t>
            </a:r>
          </a:p>
        </p:txBody>
      </p:sp>
      <p:sp>
        <p:nvSpPr>
          <p:cNvPr id="5" name="TextBox 4"/>
          <p:cNvSpPr txBox="1"/>
          <p:nvPr userDrawn="1"/>
        </p:nvSpPr>
        <p:spPr>
          <a:xfrm>
            <a:off x="5029200" y="6400800"/>
            <a:ext cx="1676400" cy="268288"/>
          </a:xfrm>
          <a:prstGeom prst="rect">
            <a:avLst/>
          </a:prstGeom>
          <a:noFill/>
        </p:spPr>
        <p:txBody>
          <a:bodyPr lIns="91430" tIns="45716" rIns="91430" bIns="45716">
            <a:spAutoFit/>
          </a:bodyPr>
          <a:lstStyle/>
          <a:p>
            <a:pPr algn="ctr">
              <a:defRPr/>
            </a:pPr>
            <a:r>
              <a:rPr lang="en-US" sz="1400" b="1" cap="small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rPr>
              <a:t>Public Schools</a:t>
            </a:r>
          </a:p>
        </p:txBody>
      </p:sp>
      <p:pic>
        <p:nvPicPr>
          <p:cNvPr id="7" name="Picture 3" descr="gk_4c_Sm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19550" y="6400800"/>
            <a:ext cx="933450" cy="30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Content Placeholder 7"/>
          <p:cNvSpPr>
            <a:spLocks noGrp="1"/>
          </p:cNvSpPr>
          <p:nvPr>
            <p:ph sz="quarter" idx="1"/>
          </p:nvPr>
        </p:nvSpPr>
        <p:spPr>
          <a:xfrm>
            <a:off x="152401" y="1527047"/>
            <a:ext cx="8839200" cy="4721352"/>
          </a:xfrm>
        </p:spPr>
        <p:txBody>
          <a:bodyPr/>
          <a:lstStyle>
            <a:lvl1pPr>
              <a:buClrTx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96A794-EA01-435B-ACB9-6291E0D243F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1"/>
          </p:nvPr>
        </p:nvSpPr>
        <p:spPr>
          <a:xfrm>
            <a:off x="7467600" y="6405563"/>
            <a:ext cx="13684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F9E2A7-464C-427D-ABFE-18CA447DA2C0}" type="datetime1">
              <a:rPr lang="en-US" smtClean="0"/>
              <a:pPr>
                <a:defRPr/>
              </a:pPr>
              <a:t>7/26/2012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304800" y="6410325"/>
            <a:ext cx="1371600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9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lIns="91430" tIns="45716" rIns="91430" bIns="45716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black"/>
              </a:solidFill>
              <a:ea typeface="ＭＳ Ｐゴシック" pitchFamily="34" charset="-128"/>
            </a:endParaRPr>
          </a:p>
        </p:txBody>
      </p:sp>
      <p:sp>
        <p:nvSpPr>
          <p:cNvPr id="3" name="Rectangle 24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lIns="91430" tIns="45716" rIns="91430" bIns="45716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black"/>
              </a:solidFill>
              <a:ea typeface="ＭＳ Ｐゴシック" pitchFamily="34" charset="-128"/>
            </a:endParaRPr>
          </a:p>
        </p:txBody>
      </p:sp>
      <p:sp>
        <p:nvSpPr>
          <p:cNvPr id="4" name="Rectangle 2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lIns="91430" tIns="45716" rIns="91430" bIns="45716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black"/>
              </a:solidFill>
              <a:ea typeface="ＭＳ Ｐゴシック" pitchFamily="34" charset="-128"/>
            </a:endParaRPr>
          </a:p>
        </p:txBody>
      </p:sp>
      <p:sp>
        <p:nvSpPr>
          <p:cNvPr id="5" name="Rectangle 2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lIns="91430" tIns="45716" rIns="91430" bIns="45716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black"/>
              </a:solidFill>
              <a:ea typeface="ＭＳ Ｐゴシック" pitchFamily="34" charset="-128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91430" tIns="45716" rIns="91430" bIns="45716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ea typeface="ＭＳ Ｐゴシック" pitchFamily="34" charset="-128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152400" y="15875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91430" tIns="45716" rIns="91430" bIns="45716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ea typeface="ＭＳ Ｐゴシック" pitchFamily="34" charset="-128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2209800" y="6400800"/>
            <a:ext cx="1676400" cy="268288"/>
          </a:xfrm>
          <a:prstGeom prst="rect">
            <a:avLst/>
          </a:prstGeom>
          <a:noFill/>
        </p:spPr>
        <p:txBody>
          <a:bodyPr lIns="91430" tIns="45716" rIns="91430" bIns="45716">
            <a:spAutoFit/>
          </a:bodyPr>
          <a:lstStyle/>
          <a:p>
            <a:pPr algn="ctr">
              <a:defRPr/>
            </a:pPr>
            <a:r>
              <a:rPr lang="en-US" sz="1400" b="1" cap="small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rPr>
              <a:t>Baltimore City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5029200" y="6400800"/>
            <a:ext cx="1676400" cy="268288"/>
          </a:xfrm>
          <a:prstGeom prst="rect">
            <a:avLst/>
          </a:prstGeom>
          <a:noFill/>
        </p:spPr>
        <p:txBody>
          <a:bodyPr lIns="91430" tIns="45716" rIns="91430" bIns="45716">
            <a:spAutoFit/>
          </a:bodyPr>
          <a:lstStyle/>
          <a:p>
            <a:pPr algn="ctr">
              <a:defRPr/>
            </a:pPr>
            <a:r>
              <a:rPr lang="en-US" sz="1400" b="1" cap="small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rPr>
              <a:t>Public Schools</a:t>
            </a:r>
          </a:p>
        </p:txBody>
      </p:sp>
      <p:pic>
        <p:nvPicPr>
          <p:cNvPr id="10" name="Picture 3" descr="gk_4c_Sm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19550" y="6400800"/>
            <a:ext cx="933450" cy="30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304800" y="6410325"/>
            <a:ext cx="2057400" cy="366713"/>
          </a:xfrm>
        </p:spPr>
        <p:txBody>
          <a:bodyPr/>
          <a:lstStyle>
            <a:lvl1pPr>
              <a:buNone/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2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8397875" y="6329363"/>
            <a:ext cx="609600" cy="441325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DA282A7F-8032-491C-8D2E-EC632C87BE7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52400" y="152400"/>
            <a:ext cx="8832850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91430" tIns="45716" rIns="91430" bIns="45716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ea typeface="ＭＳ Ｐゴシック" pitchFamily="34" charset="-128"/>
            </a:endParaRPr>
          </a:p>
        </p:txBody>
      </p:sp>
      <p:sp>
        <p:nvSpPr>
          <p:cNvPr id="6" name="Rectangle 2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lIns="91430" tIns="45716" rIns="91430" bIns="45716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black"/>
              </a:solidFill>
              <a:ea typeface="ＭＳ Ｐゴシック" pitchFamily="34" charset="-128"/>
            </a:endParaRPr>
          </a:p>
        </p:txBody>
      </p:sp>
      <p:sp>
        <p:nvSpPr>
          <p:cNvPr id="7" name="Rectangle 2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lIns="91430" tIns="45716" rIns="91430" bIns="45716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black"/>
              </a:solidFill>
              <a:ea typeface="ＭＳ Ｐゴシック" pitchFamily="34" charset="-128"/>
            </a:endParaRPr>
          </a:p>
        </p:txBody>
      </p:sp>
      <p:sp>
        <p:nvSpPr>
          <p:cNvPr id="8" name="Rectangle 26"/>
          <p:cNvSpPr>
            <a:spLocks noChangeArrowheads="1"/>
          </p:cNvSpPr>
          <p:nvPr/>
        </p:nvSpPr>
        <p:spPr bwMode="white">
          <a:xfrm>
            <a:off x="0" y="0"/>
            <a:ext cx="9144000" cy="119063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lIns="91430" tIns="45716" rIns="91430" bIns="45716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black"/>
              </a:solidFill>
              <a:ea typeface="ＭＳ Ｐゴシック" pitchFamily="34" charset="-128"/>
            </a:endParaRPr>
          </a:p>
        </p:txBody>
      </p:sp>
      <p:sp>
        <p:nvSpPr>
          <p:cNvPr id="9" name="Rectangle 2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lIns="91430" tIns="45716" rIns="91430" bIns="45716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black"/>
              </a:solidFill>
              <a:ea typeface="ＭＳ Ｐゴシック" pitchFamily="34" charset="-128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0" tIns="45716" rIns="91430" bIns="45716"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91430" tIns="45716" rIns="91430" bIns="45716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ea typeface="ＭＳ Ｐゴシック" pitchFamily="34" charset="-128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lIns="91430" tIns="45716" rIns="91430" bIns="45716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ea typeface="ＭＳ Ｐゴシック" pitchFamily="34" charset="-128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0" tIns="45716" rIns="91430" bIns="45716"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0" tIns="45716" rIns="91430" bIns="45716"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91430" tIns="45716" rIns="91430" bIns="45716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ea typeface="ＭＳ Ｐゴシック" pitchFamily="34" charset="-128"/>
            </a:endParaRPr>
          </a:p>
        </p:txBody>
      </p:sp>
      <p:sp>
        <p:nvSpPr>
          <p:cNvPr id="16" name="TextBox 15"/>
          <p:cNvSpPr txBox="1"/>
          <p:nvPr userDrawn="1"/>
        </p:nvSpPr>
        <p:spPr>
          <a:xfrm>
            <a:off x="2209800" y="6400800"/>
            <a:ext cx="1676400" cy="268288"/>
          </a:xfrm>
          <a:prstGeom prst="rect">
            <a:avLst/>
          </a:prstGeom>
          <a:noFill/>
        </p:spPr>
        <p:txBody>
          <a:bodyPr lIns="91430" tIns="45716" rIns="91430" bIns="45716">
            <a:spAutoFit/>
          </a:bodyPr>
          <a:lstStyle/>
          <a:p>
            <a:pPr algn="ctr">
              <a:defRPr/>
            </a:pPr>
            <a:r>
              <a:rPr lang="en-US" sz="1400" b="1" cap="small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rPr>
              <a:t>Baltimore City</a:t>
            </a:r>
          </a:p>
        </p:txBody>
      </p:sp>
      <p:sp>
        <p:nvSpPr>
          <p:cNvPr id="17" name="TextBox 16"/>
          <p:cNvSpPr txBox="1"/>
          <p:nvPr userDrawn="1"/>
        </p:nvSpPr>
        <p:spPr>
          <a:xfrm>
            <a:off x="5029200" y="6400800"/>
            <a:ext cx="1676400" cy="268288"/>
          </a:xfrm>
          <a:prstGeom prst="rect">
            <a:avLst/>
          </a:prstGeom>
          <a:noFill/>
        </p:spPr>
        <p:txBody>
          <a:bodyPr lIns="91430" tIns="45716" rIns="91430" bIns="45716">
            <a:spAutoFit/>
          </a:bodyPr>
          <a:lstStyle/>
          <a:p>
            <a:pPr algn="ctr">
              <a:defRPr/>
            </a:pPr>
            <a:r>
              <a:rPr lang="en-US" sz="1400" b="1" cap="small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rPr>
              <a:t>Public Schools</a:t>
            </a:r>
          </a:p>
        </p:txBody>
      </p:sp>
      <p:pic>
        <p:nvPicPr>
          <p:cNvPr id="18" name="Picture 3" descr="gk_4c_Sm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19550" y="6400800"/>
            <a:ext cx="933450" cy="30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1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9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901053-077C-4ED3-ACDB-8B5112D95F3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1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BA11D7-212C-4AC4-90B3-3F6C06FC5A7D}" type="datetime1">
              <a:rPr lang="en-US" smtClean="0"/>
              <a:pPr>
                <a:defRPr/>
              </a:pPr>
              <a:t>7/26/2012</a:t>
            </a:fld>
            <a:endParaRPr lang="en-US" dirty="0"/>
          </a:p>
        </p:txBody>
      </p:sp>
      <p:sp>
        <p:nvSpPr>
          <p:cNvPr id="22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382963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lIns="91430" tIns="45716" rIns="91430" bIns="45716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black"/>
              </a:solidFill>
              <a:ea typeface="ＭＳ Ｐゴシック" pitchFamily="34" charset="-128"/>
            </a:endParaRPr>
          </a:p>
        </p:txBody>
      </p:sp>
      <p:sp>
        <p:nvSpPr>
          <p:cNvPr id="1027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lIns="91430" tIns="45716" rIns="91430" bIns="45716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black"/>
              </a:solidFill>
              <a:ea typeface="ＭＳ Ｐゴシック" pitchFamily="34" charset="-128"/>
            </a:endParaRPr>
          </a:p>
        </p:txBody>
      </p:sp>
      <p:sp>
        <p:nvSpPr>
          <p:cNvPr id="102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lIns="91430" tIns="45716" rIns="91430" bIns="45716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black"/>
              </a:solidFill>
              <a:ea typeface="ＭＳ Ｐゴシック" pitchFamily="34" charset="-128"/>
            </a:endParaRPr>
          </a:p>
        </p:txBody>
      </p:sp>
      <p:sp>
        <p:nvSpPr>
          <p:cNvPr id="102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lIns="91430" tIns="45716" rIns="91430" bIns="45716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black"/>
              </a:solidFill>
              <a:ea typeface="ＭＳ Ｐゴシック" pitchFamily="34" charset="-128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91430" tIns="45716" rIns="91430" bIns="45716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ea typeface="ＭＳ Ｐゴシック" pitchFamily="34" charset="-128"/>
            </a:endParaRP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 wrap="square" lIns="91430" tIns="45716" rIns="91430" bIns="45716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FFFFFF"/>
                </a:solidFill>
                <a:latin typeface="Georgia" pitchFamily="-106" charset="0"/>
                <a:ea typeface="ＭＳ Ｐゴシック" pitchFamily="-106" charset="-128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8D94E54-ADC4-4DFC-9488-996DB58172AF}" type="datetime1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7/26/2012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 lIns="91430" tIns="45716" rIns="91430" bIns="45716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91430" tIns="45716" rIns="91430" bIns="45716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ea typeface="ＭＳ Ｐゴシック" pitchFamily="34" charset="-128"/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lIns="91430" tIns="45716" rIns="91430" bIns="45716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ea typeface="ＭＳ Ｐゴシック" pitchFamily="34" charset="-128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0" tIns="45716" rIns="91430" bIns="45716"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0" tIns="45716" rIns="91430" bIns="45716" anchor="ctr"/>
          <a:lstStyle/>
          <a:p>
            <a:pPr algn="ctr">
              <a:defRPr/>
            </a:pPr>
            <a:endParaRPr lang="en-US" sz="1600" dirty="0">
              <a:solidFill>
                <a:prstClr val="white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wrap="square" lIns="45716" tIns="45716" rIns="45716" bIns="45716" numCol="1" anchor="ctr" anchorCtr="0" compatLnSpc="1">
            <a:prstTxWarp prst="textNoShape">
              <a:avLst/>
            </a:prstTxWarp>
            <a:normAutofit/>
          </a:bodyPr>
          <a:lstStyle>
            <a:lvl1pPr algn="ctr">
              <a:defRPr sz="1600">
                <a:solidFill>
                  <a:srgbClr val="7B9899"/>
                </a:solidFill>
                <a:latin typeface="Georgia" pitchFamily="-106" charset="0"/>
                <a:ea typeface="ＭＳ Ｐゴシック" pitchFamily="-106" charset="-128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EDB908A-5D62-4EB1-8BEE-324239B2262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34400" cy="758825"/>
          </a:xfrm>
          <a:prstGeom prst="rect">
            <a:avLst/>
          </a:prstGeom>
        </p:spPr>
        <p:txBody>
          <a:bodyPr vert="horz" lIns="91430" tIns="45716" rIns="91430" bIns="45716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39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0" tIns="45716" rIns="91430" bIns="4571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grpSp>
        <p:nvGrpSpPr>
          <p:cNvPr id="2" name="McK Slide Elements"/>
          <p:cNvGrpSpPr>
            <a:grpSpLocks/>
          </p:cNvGrpSpPr>
          <p:nvPr/>
        </p:nvGrpSpPr>
        <p:grpSpPr bwMode="auto">
          <a:xfrm>
            <a:off x="125413" y="542925"/>
            <a:ext cx="8793162" cy="6288088"/>
            <a:chOff x="77" y="335"/>
            <a:chExt cx="5429" cy="3882"/>
          </a:xfrm>
        </p:grpSpPr>
        <p:sp>
          <p:nvSpPr>
            <p:cNvPr id="1041" name="McK Measure" hidden="1"/>
            <p:cNvSpPr txBox="1">
              <a:spLocks noChangeArrowheads="1"/>
            </p:cNvSpPr>
            <p:nvPr userDrawn="1"/>
          </p:nvSpPr>
          <p:spPr bwMode="auto">
            <a:xfrm>
              <a:off x="77" y="335"/>
              <a:ext cx="5429" cy="154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lIns="0" tIns="0" rIns="0" bIns="0">
              <a:spAutoFit/>
            </a:bodyPr>
            <a:lstStyle>
              <a:lvl1pPr defTabSz="912813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defTabSz="912813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defTabSz="912813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defTabSz="912813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defTabSz="912813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600" dirty="0" smtClean="0">
                  <a:solidFill>
                    <a:prstClr val="black"/>
                  </a:solidFill>
                  <a:latin typeface="Georgia" pitchFamily="18" charset="0"/>
                </a:rPr>
                <a:t>Unit of measure</a:t>
              </a:r>
            </a:p>
          </p:txBody>
        </p:sp>
        <p:sp>
          <p:nvSpPr>
            <p:cNvPr id="1042" name="McK Footnote" hidden="1"/>
            <p:cNvSpPr txBox="1">
              <a:spLocks noChangeArrowheads="1"/>
            </p:cNvSpPr>
            <p:nvPr userDrawn="1"/>
          </p:nvSpPr>
          <p:spPr bwMode="auto">
            <a:xfrm>
              <a:off x="79" y="3964"/>
              <a:ext cx="5145" cy="253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lIns="0" tIns="0" rIns="0" bIns="0" anchor="b">
              <a:spAutoFit/>
            </a:bodyPr>
            <a:lstStyle>
              <a:lvl1pPr marL="585788" indent="-585788" defTabSz="912813" eaLnBrk="0" hangingPunct="0">
                <a:tabLst>
                  <a:tab pos="542925" algn="r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defTabSz="912813" eaLnBrk="0" hangingPunct="0">
                <a:tabLst>
                  <a:tab pos="542925" algn="r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defTabSz="912813" eaLnBrk="0" hangingPunct="0">
                <a:tabLst>
                  <a:tab pos="542925" algn="r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defTabSz="912813" eaLnBrk="0" hangingPunct="0">
                <a:tabLst>
                  <a:tab pos="542925" algn="r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defTabSz="912813" eaLnBrk="0" hangingPunct="0">
                <a:tabLst>
                  <a:tab pos="542925" algn="r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542925" algn="r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542925" algn="r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542925" algn="r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542925" algn="r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200" dirty="0" smtClean="0">
                  <a:solidFill>
                    <a:srgbClr val="000000"/>
                  </a:solidFill>
                  <a:latin typeface="Georgia" pitchFamily="18" charset="0"/>
                </a:rPr>
                <a:t>	*	Footnote</a:t>
              </a:r>
            </a:p>
            <a:p>
              <a:pPr eaLnBrk="1" fontAlgn="base" hangingPunct="1">
                <a:spcBef>
                  <a:spcPct val="20000"/>
                </a:spcBef>
                <a:spcAft>
                  <a:spcPct val="0"/>
                </a:spcAft>
                <a:defRPr/>
              </a:pPr>
              <a:r>
                <a:rPr lang="en-US" sz="1200" dirty="0" smtClean="0">
                  <a:solidFill>
                    <a:srgbClr val="000000"/>
                  </a:solidFill>
                  <a:latin typeface="Georgia" pitchFamily="18" charset="0"/>
                </a:rPr>
                <a:t>Source:		Source</a:t>
              </a: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400" kern="1200">
          <a:solidFill>
            <a:srgbClr val="7B9899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ＭＳ Ｐゴシック" pitchFamily="-106" charset="-128"/>
          <a:cs typeface="ＭＳ Ｐゴシック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400">
          <a:solidFill>
            <a:srgbClr val="7B9899"/>
          </a:solidFill>
          <a:latin typeface="Georgia" pitchFamily="18" charset="0"/>
          <a:ea typeface="ＭＳ Ｐゴシック" pitchFamily="-106" charset="-128"/>
          <a:cs typeface="ＭＳ Ｐゴシック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400">
          <a:solidFill>
            <a:srgbClr val="7B9899"/>
          </a:solidFill>
          <a:latin typeface="Georgia" pitchFamily="18" charset="0"/>
          <a:ea typeface="ＭＳ Ｐゴシック" pitchFamily="-106" charset="-128"/>
          <a:cs typeface="ＭＳ Ｐゴシック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400">
          <a:solidFill>
            <a:srgbClr val="7B9899"/>
          </a:solidFill>
          <a:latin typeface="Georgia" pitchFamily="18" charset="0"/>
          <a:ea typeface="ＭＳ Ｐゴシック" pitchFamily="-106" charset="-128"/>
          <a:cs typeface="ＭＳ Ｐゴシック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400">
          <a:solidFill>
            <a:srgbClr val="7B9899"/>
          </a:solidFill>
          <a:latin typeface="Georgia" pitchFamily="18" charset="0"/>
          <a:ea typeface="ＭＳ Ｐゴシック" pitchFamily="-106" charset="-128"/>
          <a:cs typeface="ＭＳ Ｐゴシック"/>
        </a:defRPr>
      </a:lvl5pPr>
      <a:lvl6pPr marL="457152"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7B9899"/>
          </a:solidFill>
          <a:latin typeface="Georgia" pitchFamily="18" charset="0"/>
        </a:defRPr>
      </a:lvl6pPr>
      <a:lvl7pPr marL="914303"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7B9899"/>
          </a:solidFill>
          <a:latin typeface="Georgia" pitchFamily="18" charset="0"/>
        </a:defRPr>
      </a:lvl7pPr>
      <a:lvl8pPr marL="1371455"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7B9899"/>
          </a:solidFill>
          <a:latin typeface="Georgia" pitchFamily="18" charset="0"/>
        </a:defRPr>
      </a:lvl8pPr>
      <a:lvl9pPr marL="1828606"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7B9899"/>
          </a:solidFill>
          <a:latin typeface="Georgia" pitchFamily="18" charset="0"/>
        </a:defRPr>
      </a:lvl9pPr>
    </p:titleStyle>
    <p:bodyStyle>
      <a:lvl1pPr marL="271463" indent="-2714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 kern="1200">
          <a:solidFill>
            <a:schemeClr val="tx1"/>
          </a:solidFill>
          <a:latin typeface="+mn-lt"/>
          <a:ea typeface="ＭＳ Ｐゴシック" pitchFamily="-106" charset="-128"/>
          <a:cs typeface="ＭＳ Ｐゴシック"/>
        </a:defRPr>
      </a:lvl1pPr>
      <a:lvl2pPr marL="546100" indent="-2714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 kern="1200">
          <a:solidFill>
            <a:schemeClr val="tx2"/>
          </a:solidFill>
          <a:latin typeface="+mn-lt"/>
          <a:ea typeface="ＭＳ Ｐゴシック" pitchFamily="-106" charset="-128"/>
          <a:cs typeface="ＭＳ Ｐゴシック"/>
        </a:defRPr>
      </a:lvl2pPr>
      <a:lvl3pPr marL="820738" indent="-227013" algn="l" rtl="0" eaLnBrk="0" fontAlgn="base" hangingPunct="0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pitchFamily="18" charset="2"/>
        <a:buChar char=""/>
        <a:defRPr sz="2000" kern="1200">
          <a:solidFill>
            <a:schemeClr val="tx1"/>
          </a:solidFill>
          <a:latin typeface="+mn-lt"/>
          <a:ea typeface="ＭＳ Ｐゴシック" pitchFamily="-106" charset="-128"/>
          <a:cs typeface="ＭＳ Ｐゴシック"/>
        </a:defRPr>
      </a:lvl3pPr>
      <a:lvl4pPr marL="1095375" indent="-227013" algn="l" rtl="0" eaLnBrk="0" fontAlgn="base" hangingPunct="0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pitchFamily="2" charset="2"/>
        <a:buChar char=""/>
        <a:defRPr sz="2000" kern="1200">
          <a:solidFill>
            <a:schemeClr val="tx2"/>
          </a:solidFill>
          <a:latin typeface="+mn-lt"/>
          <a:ea typeface="ＭＳ Ｐゴシック" pitchFamily="-106" charset="-128"/>
          <a:cs typeface="ＭＳ Ｐゴシック"/>
        </a:defRPr>
      </a:lvl4pPr>
      <a:lvl5pPr marL="1370013" indent="-227013" algn="l" rtl="0" eaLnBrk="0" fontAlgn="base" hangingPunct="0">
        <a:spcBef>
          <a:spcPct val="20000"/>
        </a:spcBef>
        <a:spcAft>
          <a:spcPct val="0"/>
        </a:spcAft>
        <a:buClr>
          <a:srgbClr val="8FB08C"/>
        </a:buClr>
        <a:buChar char="•"/>
        <a:defRPr kern="1200">
          <a:solidFill>
            <a:schemeClr val="tx1"/>
          </a:solidFill>
          <a:latin typeface="+mn-lt"/>
          <a:ea typeface="ＭＳ Ｐゴシック" pitchFamily="-106" charset="-128"/>
          <a:cs typeface="ＭＳ Ｐゴシック"/>
        </a:defRPr>
      </a:lvl5pPr>
      <a:lvl6pPr marL="1645746" indent="-18286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036" indent="-18286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2897" indent="-18286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188" indent="-18286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15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30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5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0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5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0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6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1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jkbellellwanger@bcps.k12.md.us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3124200"/>
            <a:ext cx="8382000" cy="3048000"/>
          </a:xfrm>
        </p:spPr>
        <p:txBody>
          <a:bodyPr>
            <a:normAutofit fontScale="90000"/>
          </a:bodyPr>
          <a:lstStyle/>
          <a:p>
            <a:r>
              <a:rPr lang="en-US" sz="4400" b="1" dirty="0" smtClean="0">
                <a:solidFill>
                  <a:schemeClr val="tx1"/>
                </a:solidFill>
                <a:effectLst/>
              </a:rPr>
              <a:t/>
            </a:r>
            <a:br>
              <a:rPr lang="en-US" sz="4400" b="1" dirty="0" smtClean="0">
                <a:solidFill>
                  <a:schemeClr val="tx1"/>
                </a:solidFill>
                <a:effectLst/>
              </a:rPr>
            </a:br>
            <a:r>
              <a:rPr lang="en-US" sz="4400" b="1" dirty="0" smtClean="0">
                <a:solidFill>
                  <a:schemeClr val="tx1"/>
                </a:solidFill>
                <a:effectLst/>
              </a:rPr>
              <a:t/>
            </a:r>
            <a:br>
              <a:rPr lang="en-US" sz="4400" b="1" dirty="0" smtClean="0">
                <a:solidFill>
                  <a:schemeClr val="tx1"/>
                </a:solidFill>
                <a:effectLst/>
              </a:rPr>
            </a:br>
            <a:r>
              <a:rPr lang="en-US" sz="3200" b="1" dirty="0" smtClean="0">
                <a:effectLst/>
              </a:rPr>
              <a:t> District Research Partnerships </a:t>
            </a:r>
            <a:r>
              <a:rPr lang="en-US" sz="3600" b="1" dirty="0" smtClean="0">
                <a:solidFill>
                  <a:schemeClr val="tx1"/>
                </a:solidFill>
                <a:effectLst/>
              </a:rPr>
              <a:t/>
            </a:r>
            <a:br>
              <a:rPr lang="en-US" sz="3600" b="1" dirty="0" smtClean="0">
                <a:solidFill>
                  <a:schemeClr val="tx1"/>
                </a:solidFill>
                <a:effectLst/>
              </a:rPr>
            </a:br>
            <a:r>
              <a:rPr lang="en-US" sz="2400" b="1" dirty="0" smtClean="0">
                <a:solidFill>
                  <a:schemeClr val="tx1"/>
                </a:solidFill>
                <a:effectLst/>
              </a:rPr>
              <a:t/>
            </a:r>
            <a:br>
              <a:rPr lang="en-US" sz="2400" b="1" dirty="0" smtClean="0">
                <a:solidFill>
                  <a:schemeClr val="tx1"/>
                </a:solidFill>
                <a:effectLst/>
              </a:rPr>
            </a:br>
            <a:r>
              <a:rPr lang="en-US" sz="2000" b="1" dirty="0" smtClean="0">
                <a:solidFill>
                  <a:schemeClr val="tx1"/>
                </a:solidFill>
                <a:effectLst/>
              </a:rPr>
              <a:t> Jennifer K. Bell-Ellwanger</a:t>
            </a:r>
            <a:br>
              <a:rPr lang="en-US" sz="2000" b="1" dirty="0" smtClean="0">
                <a:solidFill>
                  <a:schemeClr val="tx1"/>
                </a:solidFill>
                <a:effectLst/>
              </a:rPr>
            </a:br>
            <a:r>
              <a:rPr lang="en-US" sz="2000" b="1" dirty="0" smtClean="0">
                <a:solidFill>
                  <a:schemeClr val="tx1"/>
                </a:solidFill>
                <a:effectLst/>
              </a:rPr>
              <a:t>Chief Accountability Officer</a:t>
            </a:r>
            <a:br>
              <a:rPr lang="en-US" sz="2000" b="1" dirty="0" smtClean="0">
                <a:solidFill>
                  <a:schemeClr val="tx1"/>
                </a:solidFill>
                <a:effectLst/>
              </a:rPr>
            </a:br>
            <a:r>
              <a:rPr lang="en-US" sz="2000" b="1" dirty="0" smtClean="0">
                <a:solidFill>
                  <a:schemeClr val="tx1"/>
                </a:solidFill>
                <a:effectLst/>
              </a:rPr>
              <a:t> Office of Achievement and Accountability </a:t>
            </a:r>
            <a:br>
              <a:rPr lang="en-US" sz="2000" b="1" dirty="0" smtClean="0">
                <a:solidFill>
                  <a:schemeClr val="tx1"/>
                </a:solidFill>
                <a:effectLst/>
              </a:rPr>
            </a:br>
            <a:r>
              <a:rPr lang="en-US" sz="2000" b="1" dirty="0" smtClean="0">
                <a:solidFill>
                  <a:schemeClr val="tx1"/>
                </a:solidFill>
                <a:effectLst/>
                <a:hlinkClick r:id="rId3"/>
              </a:rPr>
              <a:t>jkbellellwanger@bcps.k12.md.us</a:t>
            </a:r>
            <a:r>
              <a:rPr lang="en-US" sz="2000" b="1" dirty="0" smtClean="0">
                <a:solidFill>
                  <a:schemeClr val="tx1"/>
                </a:solidFill>
                <a:effectLst/>
              </a:rPr>
              <a:t> </a:t>
            </a:r>
            <a:br>
              <a:rPr lang="en-US" sz="2000" b="1" dirty="0" smtClean="0">
                <a:solidFill>
                  <a:schemeClr val="tx1"/>
                </a:solidFill>
                <a:effectLst/>
              </a:rPr>
            </a:br>
            <a:r>
              <a:rPr lang="en-US" sz="2000" b="1" dirty="0" smtClean="0">
                <a:solidFill>
                  <a:schemeClr val="tx1"/>
                </a:solidFill>
                <a:effectLst/>
              </a:rPr>
              <a:t/>
            </a:r>
            <a:br>
              <a:rPr lang="en-US" sz="2000" b="1" dirty="0" smtClean="0">
                <a:solidFill>
                  <a:schemeClr val="tx1"/>
                </a:solidFill>
                <a:effectLst/>
              </a:rPr>
            </a:br>
            <a:r>
              <a:rPr lang="en-US" sz="2000" b="1" dirty="0" smtClean="0">
                <a:solidFill>
                  <a:schemeClr val="tx1"/>
                </a:solidFill>
                <a:effectLst/>
              </a:rPr>
              <a:t/>
            </a:r>
            <a:br>
              <a:rPr lang="en-US" sz="2000" b="1" dirty="0" smtClean="0">
                <a:solidFill>
                  <a:schemeClr val="tx1"/>
                </a:solidFill>
                <a:effectLst/>
              </a:rPr>
            </a:br>
            <a:r>
              <a:rPr lang="en-US" sz="2000" b="1" dirty="0" smtClean="0">
                <a:solidFill>
                  <a:schemeClr val="tx1"/>
                </a:solidFill>
                <a:effectLst/>
              </a:rPr>
              <a:t/>
            </a:r>
            <a:br>
              <a:rPr lang="en-US" sz="2000" b="1" dirty="0" smtClean="0">
                <a:solidFill>
                  <a:schemeClr val="tx1"/>
                </a:solidFill>
                <a:effectLst/>
              </a:rPr>
            </a:br>
            <a:r>
              <a:rPr lang="en-US" sz="1800" b="1" dirty="0" smtClean="0">
                <a:solidFill>
                  <a:schemeClr val="tx1"/>
                </a:solidFill>
                <a:effectLst/>
              </a:rPr>
              <a:t>Council of Great City Schools Curriculum &amp; Research Directors Meeting</a:t>
            </a:r>
            <a:br>
              <a:rPr lang="en-US" sz="1800" b="1" dirty="0" smtClean="0">
                <a:solidFill>
                  <a:schemeClr val="tx1"/>
                </a:solidFill>
                <a:effectLst/>
              </a:rPr>
            </a:br>
            <a:r>
              <a:rPr lang="en-US" sz="1800" b="1" dirty="0" smtClean="0">
                <a:solidFill>
                  <a:schemeClr val="tx1"/>
                </a:solidFill>
                <a:effectLst/>
              </a:rPr>
              <a:t>July 11-14, 2012, Las Vegas, NV</a:t>
            </a:r>
            <a:br>
              <a:rPr lang="en-US" sz="1800" b="1" dirty="0" smtClean="0">
                <a:solidFill>
                  <a:schemeClr val="tx1"/>
                </a:solidFill>
                <a:effectLst/>
              </a:rPr>
            </a:br>
            <a:r>
              <a:rPr lang="en-US" sz="2200" b="1" dirty="0" smtClean="0">
                <a:solidFill>
                  <a:schemeClr val="tx1"/>
                </a:solidFill>
                <a:effectLst/>
              </a:rPr>
              <a:t/>
            </a:r>
            <a:br>
              <a:rPr lang="en-US" sz="2200" b="1" dirty="0" smtClean="0">
                <a:solidFill>
                  <a:schemeClr val="tx1"/>
                </a:solidFill>
                <a:effectLst/>
              </a:rPr>
            </a:br>
            <a:r>
              <a:rPr lang="en-US" sz="2400" b="1" dirty="0" smtClean="0">
                <a:solidFill>
                  <a:schemeClr val="tx1"/>
                </a:solidFill>
                <a:effectLst/>
              </a:rPr>
              <a:t/>
            </a:r>
            <a:br>
              <a:rPr lang="en-US" sz="2400" b="1" dirty="0" smtClean="0">
                <a:solidFill>
                  <a:schemeClr val="tx1"/>
                </a:solidFill>
                <a:effectLst/>
              </a:rPr>
            </a:br>
            <a:endParaRPr lang="en-US" b="1" i="1" dirty="0">
              <a:solidFill>
                <a:schemeClr val="tx1"/>
              </a:solidFill>
              <a:effectLst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5D08EE-1A4B-4A98-8750-E465E645A9F8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1</a:t>
            </a:fld>
            <a:endParaRPr lang="en-US" dirty="0">
              <a:solidFill>
                <a:srgbClr val="8CADAE">
                  <a:shade val="75000"/>
                </a:srgb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34400" cy="758825"/>
          </a:xfrm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  <a:effectLst/>
              </a:rPr>
              <a:t>Content</a:t>
            </a:r>
            <a:endParaRPr lang="en-US" b="1" dirty="0">
              <a:solidFill>
                <a:schemeClr val="tx1"/>
              </a:solidFill>
              <a:effectLst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152401" y="1679448"/>
            <a:ext cx="8839200" cy="4721352"/>
          </a:xfrm>
        </p:spPr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Establishing new Research Partnerships </a:t>
            </a:r>
          </a:p>
          <a:p>
            <a:pPr lvl="1"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Strengthening existing Research Partnerships</a:t>
            </a:r>
          </a:p>
          <a:p>
            <a:pPr lvl="1"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Common Challenges </a:t>
            </a: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Lessons Learned </a:t>
            </a:r>
          </a:p>
          <a:p>
            <a:pPr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F02D8D6-CB6A-4E90-A535-81F43E798728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2</a:t>
            </a:fld>
            <a:endParaRPr lang="en-US" dirty="0">
              <a:solidFill>
                <a:srgbClr val="8CADAE">
                  <a:shade val="75000"/>
                </a:srgb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>
              <a:spcBef>
                <a:spcPts val="600"/>
              </a:spcBef>
            </a:pPr>
            <a:r>
              <a:rPr lang="en-US" sz="3200" b="1" dirty="0" smtClean="0">
                <a:solidFill>
                  <a:schemeClr val="tx1"/>
                </a:solidFill>
                <a:effectLst/>
              </a:rPr>
              <a:t>Steps to Establishing a Collaboration  and Data Exchange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755648"/>
            <a:ext cx="8839200" cy="4721352"/>
          </a:xfrm>
        </p:spPr>
        <p:txBody>
          <a:bodyPr/>
          <a:lstStyle/>
          <a:p>
            <a:pPr>
              <a:spcBef>
                <a:spcPts val="400"/>
              </a:spcBef>
              <a:buFontTx/>
              <a:buChar char="•"/>
            </a:pPr>
            <a:r>
              <a:rPr lang="en-US" sz="1800" b="1" dirty="0" smtClean="0">
                <a:latin typeface="Arial" pitchFamily="34" charset="0"/>
                <a:cs typeface="Arial" pitchFamily="34" charset="0"/>
              </a:rPr>
              <a:t>Generate a Memorandum Of Understanding (MOU) </a:t>
            </a:r>
          </a:p>
          <a:p>
            <a:pPr lvl="1">
              <a:lnSpc>
                <a:spcPct val="100000"/>
              </a:lnSpc>
              <a:spcBef>
                <a:spcPts val="400"/>
              </a:spcBef>
              <a:buClr>
                <a:schemeClr val="accent1"/>
              </a:buClr>
              <a:buFont typeface="Arial" pitchFamily="34" charset="0"/>
              <a:buChar char="•"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Two-way data-sharing agreement creates an opportunity to examine the common research goals of both institutions</a:t>
            </a:r>
          </a:p>
          <a:p>
            <a:pPr lvl="1">
              <a:lnSpc>
                <a:spcPct val="100000"/>
              </a:lnSpc>
              <a:spcBef>
                <a:spcPts val="400"/>
              </a:spcBef>
              <a:buClr>
                <a:schemeClr val="accent1"/>
              </a:buClr>
              <a:buNone/>
            </a:pPr>
            <a:endParaRPr lang="en-US" sz="1600" dirty="0" smtClean="0">
              <a:latin typeface="Arial" pitchFamily="34" charset="0"/>
              <a:cs typeface="Arial" pitchFamily="34" charset="0"/>
            </a:endParaRPr>
          </a:p>
          <a:p>
            <a:pPr>
              <a:buFontTx/>
              <a:buChar char="•"/>
            </a:pPr>
            <a:r>
              <a:rPr lang="en-US" sz="1800" b="1" dirty="0" smtClean="0">
                <a:latin typeface="Arial" pitchFamily="34" charset="0"/>
                <a:cs typeface="Arial" pitchFamily="34" charset="0"/>
              </a:rPr>
              <a:t>Establish Shared Research Agenda/Goals</a:t>
            </a:r>
          </a:p>
          <a:p>
            <a:pPr lvl="1">
              <a:lnSpc>
                <a:spcPct val="100000"/>
              </a:lnSpc>
              <a:spcBef>
                <a:spcPts val="400"/>
              </a:spcBef>
              <a:buClr>
                <a:schemeClr val="accent1"/>
              </a:buClr>
              <a:buFont typeface="Arial" pitchFamily="34" charset="0"/>
              <a:buChar char="•"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Conduct research to directly inform operational policy</a:t>
            </a:r>
          </a:p>
          <a:p>
            <a:pPr lvl="1">
              <a:lnSpc>
                <a:spcPct val="100000"/>
              </a:lnSpc>
              <a:spcBef>
                <a:spcPts val="400"/>
              </a:spcBef>
              <a:buClr>
                <a:schemeClr val="accent1"/>
              </a:buClr>
              <a:buFont typeface="Arial" pitchFamily="34" charset="0"/>
              <a:buChar char="•"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Conduct research prioritization determined by core operational needs</a:t>
            </a:r>
          </a:p>
          <a:p>
            <a:pPr lvl="1">
              <a:lnSpc>
                <a:spcPct val="100000"/>
              </a:lnSpc>
              <a:spcBef>
                <a:spcPts val="400"/>
              </a:spcBef>
              <a:buClr>
                <a:schemeClr val="accent1"/>
              </a:buClr>
              <a:buFontTx/>
              <a:buChar char="•"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Create helpful resources for schools</a:t>
            </a:r>
          </a:p>
          <a:p>
            <a:pPr lvl="1">
              <a:lnSpc>
                <a:spcPct val="100000"/>
              </a:lnSpc>
              <a:spcBef>
                <a:spcPts val="400"/>
              </a:spcBef>
              <a:buClr>
                <a:schemeClr val="accent1"/>
              </a:buClr>
              <a:buFont typeface="Arial" pitchFamily="34" charset="0"/>
              <a:buChar char="•"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Conduct research that can generate data to support school-level efforts</a:t>
            </a:r>
          </a:p>
          <a:p>
            <a:pPr lvl="1">
              <a:lnSpc>
                <a:spcPct val="100000"/>
              </a:lnSpc>
              <a:spcBef>
                <a:spcPts val="400"/>
              </a:spcBef>
              <a:buClr>
                <a:schemeClr val="accent1"/>
              </a:buClr>
              <a:buFont typeface="Arial" pitchFamily="34" charset="0"/>
              <a:buChar char="•"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Increase students’ academic readiness and achievement </a:t>
            </a:r>
          </a:p>
          <a:p>
            <a:pPr lvl="1">
              <a:lnSpc>
                <a:spcPct val="100000"/>
              </a:lnSpc>
              <a:spcBef>
                <a:spcPts val="400"/>
              </a:spcBef>
              <a:buClr>
                <a:schemeClr val="accent1"/>
              </a:buClr>
              <a:buNone/>
            </a:pPr>
            <a:endParaRPr lang="en-US" sz="1600" dirty="0" smtClean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400"/>
              </a:spcBef>
              <a:buSzPct val="80000"/>
              <a:buFont typeface="Arial" pitchFamily="34" charset="0"/>
              <a:buChar char="•"/>
            </a:pPr>
            <a:r>
              <a:rPr lang="en-US" sz="1800" b="1" kern="0" dirty="0" smtClean="0">
                <a:latin typeface="Arial" pitchFamily="34" charset="0"/>
                <a:cs typeface="Arial" pitchFamily="34" charset="0"/>
              </a:rPr>
              <a:t>Establish Key Partners at Both Institutions</a:t>
            </a:r>
          </a:p>
          <a:p>
            <a:pPr lvl="1">
              <a:spcBef>
                <a:spcPts val="4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</a:pPr>
            <a:r>
              <a:rPr lang="en-US" sz="1300" kern="0" dirty="0" smtClean="0">
                <a:latin typeface="Arial" pitchFamily="34" charset="0"/>
                <a:cs typeface="Arial" pitchFamily="34" charset="0"/>
              </a:rPr>
              <a:t>Determine primary points of contact at both institutions </a:t>
            </a:r>
          </a:p>
          <a:p>
            <a:pPr lvl="1">
              <a:spcBef>
                <a:spcPts val="4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</a:pPr>
            <a:r>
              <a:rPr lang="en-US" sz="1300" kern="0" dirty="0" smtClean="0">
                <a:latin typeface="Arial" pitchFamily="34" charset="0"/>
                <a:cs typeface="Arial" pitchFamily="34" charset="0"/>
              </a:rPr>
              <a:t>Establish frequency for meeting to discuss key projects and deliverables</a:t>
            </a:r>
          </a:p>
          <a:p>
            <a:pPr lvl="1">
              <a:lnSpc>
                <a:spcPct val="100000"/>
              </a:lnSpc>
              <a:spcBef>
                <a:spcPts val="400"/>
              </a:spcBef>
              <a:buClr>
                <a:schemeClr val="accent1"/>
              </a:buClr>
              <a:buFont typeface="Arial" pitchFamily="34" charset="0"/>
              <a:buChar char="•"/>
            </a:pPr>
            <a:endParaRPr lang="en-US" sz="16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F9121D7-DD31-44FA-920D-13F57D06649C}" type="slidenum">
              <a:rPr lang="en-US" smtClean="0"/>
              <a:pPr>
                <a:defRPr/>
              </a:pPr>
              <a:t>3</a:t>
            </a:fld>
            <a:endParaRPr lang="en-US" sz="14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304800" y="4724400"/>
            <a:ext cx="86106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140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b="1" dirty="0" smtClean="0">
                <a:solidFill>
                  <a:schemeClr val="tx1"/>
                </a:solidFill>
                <a:effectLst/>
              </a:rPr>
              <a:t>Steps to Strengthening Existing Research Partnerships</a:t>
            </a:r>
            <a:endParaRPr lang="en-US" b="1" dirty="0">
              <a:solidFill>
                <a:schemeClr val="tx1"/>
              </a:solidFill>
              <a:effectLst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96A794-EA01-435B-ACB9-6291E0D243F4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228600" y="1752600"/>
            <a:ext cx="8839200" cy="4721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0" tIns="45716" rIns="91430" bIns="45716" numCol="1" anchor="ctr" anchorCtr="0" compatLnSpc="1">
            <a:prstTxWarp prst="textNoShape">
              <a:avLst/>
            </a:prstTxWarp>
          </a:bodyPr>
          <a:lstStyle/>
          <a:p>
            <a:pPr marL="271463" indent="-271463" eaLnBrk="0" fontAlgn="base" hangingPunct="0">
              <a:spcBef>
                <a:spcPts val="400"/>
              </a:spcBef>
              <a:spcAft>
                <a:spcPct val="0"/>
              </a:spcAft>
              <a:buSzPct val="85000"/>
              <a:buFontTx/>
              <a:buChar char="•"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-106" charset="-128"/>
                <a:cs typeface="Arial" pitchFamily="34" charset="0"/>
              </a:rPr>
              <a:t>Revisit agreement</a:t>
            </a:r>
            <a:r>
              <a:rPr kumimoji="0" lang="en-US" sz="18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-106" charset="-128"/>
                <a:cs typeface="Arial" pitchFamily="34" charset="0"/>
              </a:rPr>
              <a:t> between research partners</a:t>
            </a:r>
          </a:p>
          <a:p>
            <a:pPr marL="546100" lvl="1" indent="-271463" eaLnBrk="0" fontAlgn="base" hangingPunct="0"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Arial" pitchFamily="34" charset="0"/>
              <a:buChar char="•"/>
            </a:pPr>
            <a:r>
              <a:rPr lang="en-US" sz="16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Revisiting existing</a:t>
            </a:r>
            <a:r>
              <a:rPr lang="en-US" sz="1600" dirty="0" smtClean="0">
                <a:solidFill>
                  <a:schemeClr val="tx2"/>
                </a:solidFill>
                <a:latin typeface="Arial" pitchFamily="34" charset="0"/>
                <a:ea typeface="ＭＳ Ｐゴシック" pitchFamily="-106" charset="-128"/>
                <a:cs typeface="Arial" pitchFamily="34" charset="0"/>
              </a:rPr>
              <a:t> Memorandum of Understanding </a:t>
            </a:r>
          </a:p>
          <a:p>
            <a:pPr marL="546100" lvl="1" indent="-271463" eaLnBrk="0" fontAlgn="base" hangingPunct="0"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Arial" pitchFamily="34" charset="0"/>
              <a:buChar char="•"/>
            </a:pPr>
            <a:r>
              <a:rPr lang="en-US" sz="1600" dirty="0" smtClean="0">
                <a:solidFill>
                  <a:schemeClr val="tx2"/>
                </a:solidFill>
                <a:latin typeface="Arial" pitchFamily="34" charset="0"/>
                <a:ea typeface="ＭＳ Ｐゴシック" pitchFamily="-106" charset="-128"/>
                <a:cs typeface="Arial" pitchFamily="34" charset="0"/>
              </a:rPr>
              <a:t>Review past and present research projects </a:t>
            </a:r>
          </a:p>
          <a:p>
            <a:pPr marL="546100" lvl="1" indent="-271463" eaLnBrk="0" fontAlgn="base" hangingPunct="0"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Arial" pitchFamily="34" charset="0"/>
              <a:buChar char="•"/>
            </a:pPr>
            <a:r>
              <a:rPr lang="en-US" sz="1600" dirty="0" smtClean="0">
                <a:solidFill>
                  <a:schemeClr val="tx2"/>
                </a:solidFill>
                <a:latin typeface="Arial" pitchFamily="34" charset="0"/>
                <a:ea typeface="ＭＳ Ｐゴシック" pitchFamily="-106" charset="-128"/>
                <a:cs typeface="Arial" pitchFamily="34" charset="0"/>
              </a:rPr>
              <a:t>Review systems and processes for sharing data </a:t>
            </a:r>
            <a:endParaRPr lang="en-US" sz="1600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546100" lvl="1" indent="-271463" eaLnBrk="0" fontAlgn="base" hangingPunct="0"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Arial" pitchFamily="34" charset="0"/>
              <a:buChar char="•"/>
            </a:pPr>
            <a:r>
              <a:rPr lang="en-US" sz="16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Establish additional data exchange relationships</a:t>
            </a:r>
          </a:p>
          <a:p>
            <a:pPr marL="546100" lvl="1" indent="-271463" eaLnBrk="0" fontAlgn="base" hangingPunct="0"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Pct val="70000"/>
              <a:defRPr/>
            </a:pPr>
            <a:r>
              <a:rPr lang="en-US" sz="1600" dirty="0" smtClean="0">
                <a:solidFill>
                  <a:schemeClr val="tx2"/>
                </a:solidFill>
                <a:latin typeface="Arial" pitchFamily="34" charset="0"/>
                <a:ea typeface="ＭＳ Ｐゴシック" pitchFamily="-106" charset="-128"/>
                <a:cs typeface="Arial" pitchFamily="34" charset="0"/>
              </a:rPr>
              <a:t> </a:t>
            </a:r>
            <a:endParaRPr kumimoji="0" lang="en-US" sz="160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pitchFamily="34" charset="0"/>
              <a:ea typeface="ＭＳ Ｐゴシック" pitchFamily="-106" charset="-128"/>
              <a:cs typeface="Arial" pitchFamily="34" charset="0"/>
            </a:endParaRPr>
          </a:p>
          <a:p>
            <a:pPr marL="271463" marR="0" lvl="0" indent="-271463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85000"/>
              <a:buFontTx/>
              <a:buChar char="•"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-106" charset="-128"/>
                <a:cs typeface="Arial" pitchFamily="34" charset="0"/>
              </a:rPr>
              <a:t>Establish</a:t>
            </a:r>
            <a:r>
              <a:rPr kumimoji="0" lang="en-US" sz="18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-106" charset="-128"/>
                <a:cs typeface="Arial" pitchFamily="34" charset="0"/>
              </a:rPr>
              <a:t> lines of Communication</a:t>
            </a:r>
            <a:endParaRPr kumimoji="0" lang="en-US" sz="1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-106" charset="-128"/>
              <a:cs typeface="Arial" pitchFamily="34" charset="0"/>
            </a:endParaRPr>
          </a:p>
          <a:p>
            <a:pPr marL="546100" marR="0" lvl="1" indent="-271463" algn="l" defTabSz="914400" rtl="0" eaLnBrk="0" fontAlgn="base" latinLnBrk="0" hangingPunct="0">
              <a:lnSpc>
                <a:spcPct val="100000"/>
              </a:lnSpc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Arial" pitchFamily="34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itchFamily="34" charset="0"/>
                <a:ea typeface="ＭＳ Ｐゴシック" pitchFamily="-106" charset="-128"/>
                <a:cs typeface="Arial" pitchFamily="34" charset="0"/>
              </a:rPr>
              <a:t>Determine frequency for meeting </a:t>
            </a:r>
          </a:p>
          <a:p>
            <a:pPr marL="546100" marR="0" lvl="1" indent="-271463" algn="l" defTabSz="914400" rtl="0" eaLnBrk="0" fontAlgn="base" latinLnBrk="0" hangingPunct="0">
              <a:lnSpc>
                <a:spcPct val="100000"/>
              </a:lnSpc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Arial" pitchFamily="34" charset="0"/>
              <a:buChar char="•"/>
              <a:tabLst/>
              <a:defRPr/>
            </a:pPr>
            <a:r>
              <a:rPr lang="en-US" sz="1600" dirty="0" smtClean="0">
                <a:solidFill>
                  <a:schemeClr val="tx2"/>
                </a:solidFill>
                <a:latin typeface="Arial" pitchFamily="34" charset="0"/>
                <a:ea typeface="ＭＳ Ｐゴシック" pitchFamily="-106" charset="-128"/>
                <a:cs typeface="Arial" pitchFamily="34" charset="0"/>
              </a:rPr>
              <a:t>Define rules of engagement (e.g., process for requesting and sharing data)</a:t>
            </a:r>
          </a:p>
          <a:p>
            <a:pPr marL="546100" lvl="1" indent="-271463" eaLnBrk="0" fontAlgn="base" hangingPunct="0"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Arial" pitchFamily="34" charset="0"/>
              <a:buChar char="•"/>
            </a:pPr>
            <a:r>
              <a:rPr lang="en-US" sz="1600" dirty="0" smtClean="0">
                <a:solidFill>
                  <a:schemeClr val="tx2"/>
                </a:solidFill>
                <a:latin typeface="Arial" pitchFamily="34" charset="0"/>
                <a:ea typeface="ＭＳ Ｐゴシック" pitchFamily="-106" charset="-128"/>
                <a:cs typeface="Arial" pitchFamily="34" charset="0"/>
              </a:rPr>
              <a:t>Establish a place to house all data shared between partners</a:t>
            </a:r>
          </a:p>
          <a:p>
            <a:pPr marL="546100" marR="0" lvl="1" indent="-271463" algn="l" defTabSz="914400" rtl="0" eaLnBrk="0" fontAlgn="base" latinLnBrk="0" hangingPunct="0">
              <a:lnSpc>
                <a:spcPct val="100000"/>
              </a:lnSpc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Arial" pitchFamily="34" charset="0"/>
              <a:buChar char="•"/>
              <a:tabLst/>
              <a:defRPr/>
            </a:pPr>
            <a:r>
              <a:rPr lang="en-US" sz="1600" dirty="0" smtClean="0">
                <a:solidFill>
                  <a:schemeClr val="tx2"/>
                </a:solidFill>
                <a:latin typeface="Arial" pitchFamily="34" charset="0"/>
                <a:ea typeface="ＭＳ Ｐゴシック" pitchFamily="-106" charset="-128"/>
                <a:cs typeface="Arial" pitchFamily="34" charset="0"/>
              </a:rPr>
              <a:t>Orient and conduct trainings for staff</a:t>
            </a:r>
          </a:p>
          <a:p>
            <a:pPr marL="546100" marR="0" lvl="1" indent="-271463" algn="l" defTabSz="914400" rtl="0" eaLnBrk="0" fontAlgn="base" latinLnBrk="0" hangingPunct="0">
              <a:lnSpc>
                <a:spcPct val="100000"/>
              </a:lnSpc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Arial" pitchFamily="34" charset="0"/>
              <a:buChar char="•"/>
              <a:tabLst/>
              <a:defRPr/>
            </a:pPr>
            <a:endParaRPr lang="en-US" b="1" dirty="0" smtClean="0">
              <a:latin typeface="Arial" pitchFamily="34" charset="0"/>
              <a:ea typeface="ＭＳ Ｐゴシック" pitchFamily="-106" charset="-128"/>
              <a:cs typeface="Arial" pitchFamily="34" charset="0"/>
            </a:endParaRPr>
          </a:p>
          <a:p>
            <a:pPr marL="88900" indent="-271463" eaLnBrk="0" fontAlgn="base" hangingPunct="0">
              <a:spcBef>
                <a:spcPts val="400"/>
              </a:spcBef>
              <a:spcAft>
                <a:spcPct val="0"/>
              </a:spcAft>
              <a:buSzPct val="70000"/>
              <a:buFont typeface="Arial" pitchFamily="34" charset="0"/>
              <a:buChar char="•"/>
            </a:pPr>
            <a:r>
              <a:rPr lang="en-US" b="1" dirty="0" smtClean="0">
                <a:latin typeface="Arial" pitchFamily="34" charset="0"/>
                <a:ea typeface="ＭＳ Ｐゴシック" pitchFamily="-106" charset="-128"/>
                <a:cs typeface="Arial" pitchFamily="34" charset="0"/>
              </a:rPr>
              <a:t>Set  and carry out clear goals </a:t>
            </a:r>
          </a:p>
          <a:p>
            <a:pPr marL="546100" marR="0" lvl="1" indent="-271463" algn="l" defTabSz="914400" rtl="0" eaLnBrk="0" fontAlgn="base" latinLnBrk="0" hangingPunct="0">
              <a:lnSpc>
                <a:spcPct val="100000"/>
              </a:lnSpc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Arial" pitchFamily="34" charset="0"/>
              <a:buChar char="•"/>
              <a:tabLst/>
              <a:defRPr/>
            </a:pPr>
            <a:r>
              <a:rPr lang="en-US" sz="1600" dirty="0" smtClean="0">
                <a:solidFill>
                  <a:schemeClr val="tx2"/>
                </a:solidFill>
                <a:latin typeface="Arial" pitchFamily="34" charset="0"/>
                <a:ea typeface="ＭＳ Ｐゴシック" pitchFamily="-106" charset="-128"/>
                <a:cs typeface="Arial" pitchFamily="34" charset="0"/>
              </a:rPr>
              <a:t>Carry out one to two NEW reports on a shared research goal </a:t>
            </a:r>
          </a:p>
          <a:p>
            <a:pPr marL="546100" marR="0" lvl="1" indent="-271463" algn="l" defTabSz="914400" rtl="0" eaLnBrk="0" fontAlgn="base" latinLnBrk="0" hangingPunct="0">
              <a:lnSpc>
                <a:spcPct val="100000"/>
              </a:lnSpc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Arial" pitchFamily="34" charset="0"/>
              <a:buChar char="•"/>
              <a:tabLst/>
              <a:defRPr/>
            </a:pPr>
            <a:r>
              <a:rPr lang="en-US" sz="1600" dirty="0" smtClean="0">
                <a:solidFill>
                  <a:schemeClr val="tx2"/>
                </a:solidFill>
                <a:latin typeface="Arial" pitchFamily="34" charset="0"/>
                <a:ea typeface="ＭＳ Ｐゴシック" pitchFamily="-106" charset="-128"/>
                <a:cs typeface="Arial" pitchFamily="34" charset="0"/>
              </a:rPr>
              <a:t>Present research projects at conferences</a:t>
            </a: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pitchFamily="34" charset="0"/>
              <a:ea typeface="ＭＳ Ｐゴシック" pitchFamily="-106" charset="-128"/>
              <a:cs typeface="Arial" pitchFamily="34" charset="0"/>
            </a:endParaRPr>
          </a:p>
          <a:p>
            <a:pPr marL="546100" marR="0" lvl="1" indent="-271463" algn="l" defTabSz="914400" rtl="0" eaLnBrk="0" fontAlgn="base" latinLnBrk="0" hangingPunct="0">
              <a:lnSpc>
                <a:spcPct val="100000"/>
              </a:lnSpc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pitchFamily="34" charset="0"/>
              <a:ea typeface="ＭＳ Ｐゴシック" pitchFamily="-106" charset="-128"/>
              <a:cs typeface="Arial" pitchFamily="34" charset="0"/>
            </a:endParaRPr>
          </a:p>
          <a:p>
            <a:pPr marL="546100" marR="0" lvl="1" indent="-271463" algn="l" defTabSz="914400" rtl="0" eaLnBrk="0" fontAlgn="base" latinLnBrk="0" hangingPunct="0">
              <a:lnSpc>
                <a:spcPct val="100000"/>
              </a:lnSpc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Arial" pitchFamily="34" charset="0"/>
              <a:buChar char="•"/>
              <a:tabLst/>
              <a:defRPr/>
            </a:pP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pitchFamily="34" charset="0"/>
              <a:ea typeface="ＭＳ Ｐゴシック" pitchFamily="-106" charset="-128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  <a:effectLst/>
              </a:rPr>
              <a:t>Common Challenges</a:t>
            </a:r>
            <a:endParaRPr lang="en-US" b="1" dirty="0">
              <a:solidFill>
                <a:schemeClr val="tx1"/>
              </a:solidFill>
              <a:effectLst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96A794-EA01-435B-ACB9-6291E0D243F4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5" name="Rectangle 12"/>
          <p:cNvSpPr>
            <a:spLocks noGrp="1" noChangeArrowheads="1"/>
          </p:cNvSpPr>
          <p:nvPr>
            <p:ph sz="quarter" idx="1"/>
          </p:nvPr>
        </p:nvSpPr>
        <p:spPr bwMode="auto">
          <a:xfrm>
            <a:off x="304800" y="1752600"/>
            <a:ext cx="88392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60000"/>
              </a:spcBef>
              <a:buFontTx/>
              <a:buChar char="•"/>
            </a:pPr>
            <a:r>
              <a:rPr lang="en-US" sz="18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Developing and prioritizing the research agenda </a:t>
            </a:r>
          </a:p>
          <a:p>
            <a:pPr marL="342900" indent="-342900" eaLnBrk="0" hangingPunct="0">
              <a:spcBef>
                <a:spcPct val="60000"/>
              </a:spcBef>
              <a:buFontTx/>
              <a:buChar char="•"/>
            </a:pPr>
            <a:r>
              <a:rPr lang="en-US" sz="18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Coordinating </a:t>
            </a:r>
            <a:r>
              <a:rPr lang="en-US" sz="18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both </a:t>
            </a:r>
            <a:r>
              <a:rPr lang="en-US" sz="18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research </a:t>
            </a:r>
            <a:r>
              <a:rPr lang="en-US" sz="18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teams</a:t>
            </a:r>
          </a:p>
          <a:p>
            <a:pPr marL="800100" lvl="1" indent="-342900" eaLnBrk="0" hangingPunct="0">
              <a:spcBef>
                <a:spcPct val="60000"/>
              </a:spcBef>
              <a:buClr>
                <a:schemeClr val="accent1"/>
              </a:buClr>
              <a:buFont typeface="Arial" pitchFamily="34" charset="0"/>
              <a:buChar char="•"/>
            </a:pPr>
            <a:r>
              <a:rPr lang="en-US" sz="1600" dirty="0">
                <a:latin typeface="Arial" pitchFamily="34" charset="0"/>
                <a:cs typeface="Arial" pitchFamily="34" charset="0"/>
              </a:rPr>
              <a:t>High demand for analyses, short supply on analysts</a:t>
            </a:r>
          </a:p>
          <a:p>
            <a:pPr marL="800100" lvl="1" indent="-342900" eaLnBrk="0" hangingPunct="0">
              <a:spcBef>
                <a:spcPct val="60000"/>
              </a:spcBef>
              <a:buClr>
                <a:schemeClr val="accent1"/>
              </a:buClr>
              <a:buFont typeface="Arial" pitchFamily="34" charset="0"/>
              <a:buChar char="•"/>
            </a:pPr>
            <a:r>
              <a:rPr lang="en-US" sz="1600" dirty="0">
                <a:latin typeface="Arial" pitchFamily="34" charset="0"/>
                <a:cs typeface="Arial" pitchFamily="34" charset="0"/>
              </a:rPr>
              <a:t>Differing research methods and guidelines</a:t>
            </a:r>
          </a:p>
          <a:p>
            <a:pPr marL="800100" lvl="1" indent="-342900" eaLnBrk="0" hangingPunct="0">
              <a:spcBef>
                <a:spcPct val="60000"/>
              </a:spcBef>
              <a:buClr>
                <a:schemeClr val="accent1"/>
              </a:buClr>
              <a:buFont typeface="Arial" pitchFamily="34" charset="0"/>
              <a:buChar char="•"/>
            </a:pPr>
            <a:r>
              <a:rPr lang="en-US" sz="1600" dirty="0">
                <a:latin typeface="Arial" pitchFamily="34" charset="0"/>
                <a:cs typeface="Arial" pitchFamily="34" charset="0"/>
              </a:rPr>
              <a:t>Aligning benchmarks 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and definitions </a:t>
            </a:r>
          </a:p>
          <a:p>
            <a:pPr marL="800100" lvl="1" indent="-342900" eaLnBrk="0" hangingPunct="0">
              <a:spcBef>
                <a:spcPct val="60000"/>
              </a:spcBef>
              <a:buClr>
                <a:schemeClr val="accent1"/>
              </a:buClr>
              <a:buFont typeface="Arial" pitchFamily="34" charset="0"/>
              <a:buChar char="•"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Duplicating 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efforts</a:t>
            </a:r>
          </a:p>
          <a:p>
            <a:pPr marL="800100" lvl="1" indent="-342900" eaLnBrk="0" hangingPunct="0">
              <a:spcBef>
                <a:spcPct val="60000"/>
              </a:spcBef>
              <a:buClr>
                <a:schemeClr val="accent1"/>
              </a:buClr>
              <a:buFont typeface="Arial" pitchFamily="34" charset="0"/>
              <a:buChar char="•"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Cumbersome file transfer </a:t>
            </a:r>
          </a:p>
          <a:p>
            <a:pPr marL="800100" lvl="1" indent="-342900" eaLnBrk="0" hangingPunct="0">
              <a:spcBef>
                <a:spcPct val="60000"/>
              </a:spcBef>
              <a:buClr>
                <a:schemeClr val="accent1"/>
              </a:buClr>
              <a:buFont typeface="Arial" pitchFamily="34" charset="0"/>
              <a:buChar char="•"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Obtaining 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some different 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results</a:t>
            </a:r>
            <a:endParaRPr lang="en-US" sz="1800" b="1" dirty="0" smtClean="0">
              <a:latin typeface="Arial" pitchFamily="34" charset="0"/>
              <a:cs typeface="Arial" pitchFamily="34" charset="0"/>
            </a:endParaRPr>
          </a:p>
          <a:p>
            <a:pPr marL="342900" indent="-342900" eaLnBrk="0" hangingPunct="0">
              <a:spcBef>
                <a:spcPct val="60000"/>
              </a:spcBef>
              <a:buFontTx/>
              <a:buChar char="•"/>
            </a:pPr>
            <a:r>
              <a:rPr lang="en-US" sz="18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Dissemination </a:t>
            </a:r>
            <a:r>
              <a:rPr lang="en-US" sz="18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of research results</a:t>
            </a:r>
          </a:p>
          <a:p>
            <a:pPr marL="800100" lvl="1" indent="-342900" eaLnBrk="0" hangingPunct="0">
              <a:spcBef>
                <a:spcPct val="60000"/>
              </a:spcBef>
              <a:buClr>
                <a:schemeClr val="accent1"/>
              </a:buClr>
              <a:buFont typeface="Arial" pitchFamily="34" charset="0"/>
              <a:buChar char="•"/>
            </a:pPr>
            <a:r>
              <a:rPr lang="en-US" sz="1600" dirty="0">
                <a:latin typeface="Arial" pitchFamily="34" charset="0"/>
                <a:cs typeface="Arial" pitchFamily="34" charset="0"/>
              </a:rPr>
              <a:t>Internal versus external audiences</a:t>
            </a:r>
          </a:p>
          <a:p>
            <a:pPr marL="342900" indent="-342900" eaLnBrk="0" hangingPunct="0">
              <a:spcBef>
                <a:spcPct val="60000"/>
              </a:spcBef>
              <a:buFontTx/>
              <a:buChar char="•"/>
            </a:pPr>
            <a:endParaRPr lang="en-US" sz="16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tx1"/>
                </a:solidFill>
                <a:effectLst/>
              </a:rPr>
              <a:t>Establishing a Memorandum of Understanding (MOU) </a:t>
            </a:r>
            <a:endParaRPr lang="en-US" b="1" dirty="0">
              <a:solidFill>
                <a:schemeClr val="tx1"/>
              </a:solidFill>
              <a:effectLst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96A794-EA01-435B-ACB9-6291E0D243F4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</p:nvPr>
        </p:nvGraphicFramePr>
        <p:xfrm>
          <a:off x="228600" y="1776984"/>
          <a:ext cx="8686800" cy="43286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56486"/>
                <a:gridCol w="6730314"/>
              </a:tblGrid>
              <a:tr h="47696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The</a:t>
                      </a:r>
                      <a:r>
                        <a:rPr lang="en-US" sz="16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Solution/ Lesson Learned</a:t>
                      </a:r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en-US" sz="1600" i="0" dirty="0" smtClean="0">
                          <a:latin typeface="Arial" pitchFamily="34" charset="0"/>
                          <a:cs typeface="Arial" pitchFamily="34" charset="0"/>
                        </a:rPr>
                        <a:t>Details</a:t>
                      </a:r>
                      <a:endParaRPr lang="en-US" sz="1600" i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658958">
                <a:tc>
                  <a:txBody>
                    <a:bodyPr/>
                    <a:lstStyle/>
                    <a:p>
                      <a:r>
                        <a:rPr lang="en-US" sz="1550" b="1" i="0" dirty="0" smtClean="0">
                          <a:latin typeface="Arial" pitchFamily="34" charset="0"/>
                          <a:cs typeface="Arial" pitchFamily="34" charset="0"/>
                        </a:rPr>
                        <a:t>Decisions</a:t>
                      </a:r>
                      <a:r>
                        <a:rPr lang="en-US" sz="1550" b="1" i="0" baseline="0" dirty="0" smtClean="0">
                          <a:latin typeface="Arial" pitchFamily="34" charset="0"/>
                          <a:cs typeface="Arial" pitchFamily="34" charset="0"/>
                        </a:rPr>
                        <a:t> regarding data sharing </a:t>
                      </a:r>
                      <a:endParaRPr lang="en-US" sz="1550" b="1" i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74320" marR="0" lvl="2" indent="-283464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en-US" sz="155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Establish when, what, and how data will be transferred</a:t>
                      </a:r>
                    </a:p>
                    <a:p>
                      <a:pPr marL="274320" marR="0" lvl="2" indent="-283464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en-US" sz="155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Establish how data will be housed, stored, and used by outside partners</a:t>
                      </a:r>
                    </a:p>
                    <a:p>
                      <a:pPr marL="274320" indent="-283464">
                        <a:spcBef>
                          <a:spcPts val="600"/>
                        </a:spcBef>
                        <a:buClr>
                          <a:schemeClr val="accent1"/>
                        </a:buClr>
                        <a:buFont typeface="Arial" pitchFamily="34" charset="0"/>
                        <a:buChar char="•"/>
                      </a:pPr>
                      <a:r>
                        <a:rPr lang="en-US" sz="1550" i="0" dirty="0" smtClean="0">
                          <a:latin typeface="Arial" pitchFamily="34" charset="0"/>
                          <a:cs typeface="Arial" pitchFamily="34" charset="0"/>
                        </a:rPr>
                        <a:t>Determine</a:t>
                      </a:r>
                      <a:r>
                        <a:rPr lang="en-US" sz="1550" i="0" baseline="0" dirty="0" smtClean="0">
                          <a:latin typeface="Arial" pitchFamily="34" charset="0"/>
                          <a:cs typeface="Arial" pitchFamily="34" charset="0"/>
                        </a:rPr>
                        <a:t> what resources will be associated with data sharing </a:t>
                      </a:r>
                      <a:endParaRPr lang="en-US" sz="1550" i="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98237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50" b="1" i="0" dirty="0" smtClean="0">
                          <a:latin typeface="Arial" pitchFamily="34" charset="0"/>
                          <a:cs typeface="Arial" pitchFamily="34" charset="0"/>
                        </a:rPr>
                        <a:t>Decisions regarding composition</a:t>
                      </a:r>
                      <a:r>
                        <a:rPr lang="en-US" sz="1550" b="1" i="0" baseline="0" dirty="0" smtClean="0">
                          <a:latin typeface="Arial" pitchFamily="34" charset="0"/>
                          <a:cs typeface="Arial" pitchFamily="34" charset="0"/>
                        </a:rPr>
                        <a:t> and work of Executive Board</a:t>
                      </a:r>
                      <a:endParaRPr lang="en-US" sz="1550" b="1" i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74320" marR="0" lvl="2" indent="-283464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en-US" sz="155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Composition of the Executive may consist of district staff, community members, business partners and/or universities</a:t>
                      </a:r>
                    </a:p>
                    <a:p>
                      <a:pPr marL="274320" marR="0" lvl="2" indent="-283464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en-US" sz="155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Level of the Executive Board’s oversight may include: research agenda setting, review of program evaluation components,  and/or approval of all final reports for release</a:t>
                      </a:r>
                    </a:p>
                    <a:p>
                      <a:pPr marL="274320" marR="0" lvl="2" indent="-283464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en-US" sz="155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Establish a frequency for meeting. This may be monthly, quarterly or semiannually</a:t>
                      </a:r>
                      <a:endParaRPr lang="en-US" sz="1550" i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98237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50" b="1" i="0" dirty="0" smtClean="0">
                          <a:latin typeface="Arial" pitchFamily="34" charset="0"/>
                          <a:cs typeface="Arial" pitchFamily="34" charset="0"/>
                        </a:rPr>
                        <a:t>Decisions</a:t>
                      </a:r>
                      <a:r>
                        <a:rPr lang="en-US" sz="1550" b="1" i="0" baseline="0" dirty="0" smtClean="0">
                          <a:latin typeface="Arial" pitchFamily="34" charset="0"/>
                          <a:cs typeface="Arial" pitchFamily="34" charset="0"/>
                        </a:rPr>
                        <a:t> regarding length of Memorandum</a:t>
                      </a:r>
                      <a:endParaRPr lang="en-US" sz="1550" b="1" i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74320" marR="0" lvl="2" indent="-283464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550" i="0" dirty="0" smtClean="0">
                          <a:latin typeface="Arial" pitchFamily="34" charset="0"/>
                          <a:cs typeface="Arial" pitchFamily="34" charset="0"/>
                        </a:rPr>
                        <a:t>Establish a timeframe for the MOU</a:t>
                      </a:r>
                      <a:r>
                        <a:rPr lang="en-US" sz="1550" i="0" baseline="0" dirty="0" smtClean="0">
                          <a:latin typeface="Arial" pitchFamily="34" charset="0"/>
                          <a:cs typeface="Arial" pitchFamily="34" charset="0"/>
                        </a:rPr>
                        <a:t>. A MOU may be in existence for one year, five years or longer</a:t>
                      </a:r>
                    </a:p>
                    <a:p>
                      <a:pPr marL="274320" marR="0" lvl="2" indent="-283464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550" i="0" baseline="0" dirty="0" smtClean="0">
                          <a:latin typeface="Arial" pitchFamily="34" charset="0"/>
                          <a:cs typeface="Arial" pitchFamily="34" charset="0"/>
                        </a:rPr>
                        <a:t>Establish a process for reviewing and amending the MOU when needed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  <a:effectLst/>
              </a:rPr>
              <a:t>Appointing a Core Set of Researchers</a:t>
            </a:r>
            <a:endParaRPr lang="en-US" b="1" dirty="0">
              <a:solidFill>
                <a:schemeClr val="tx1"/>
              </a:solidFill>
              <a:effectLst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96A794-EA01-435B-ACB9-6291E0D243F4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</p:nvPr>
        </p:nvGraphicFramePr>
        <p:xfrm>
          <a:off x="228600" y="1776984"/>
          <a:ext cx="8686800" cy="35570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56486"/>
                <a:gridCol w="6730314"/>
              </a:tblGrid>
              <a:tr h="47696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The</a:t>
                      </a:r>
                      <a:r>
                        <a:rPr lang="en-US" sz="16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Solution/ Lesson Learned</a:t>
                      </a:r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Details</a:t>
                      </a:r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658958">
                <a:tc>
                  <a:txBody>
                    <a:bodyPr/>
                    <a:lstStyle/>
                    <a:p>
                      <a:r>
                        <a:rPr lang="en-US" sz="1550" b="1" i="0" dirty="0" smtClean="0">
                          <a:latin typeface="Arial" pitchFamily="34" charset="0"/>
                          <a:cs typeface="Arial" pitchFamily="34" charset="0"/>
                        </a:rPr>
                        <a:t>Appoint a dedicated research team</a:t>
                      </a:r>
                      <a:endParaRPr lang="en-US" sz="1550" b="1" i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74320" indent="-283464">
                        <a:spcBef>
                          <a:spcPts val="600"/>
                        </a:spcBef>
                        <a:buClr>
                          <a:schemeClr val="accent1"/>
                        </a:buClr>
                        <a:buFont typeface="Arial" pitchFamily="34" charset="0"/>
                        <a:buChar char="•"/>
                      </a:pPr>
                      <a:r>
                        <a:rPr lang="en-US" sz="1550" dirty="0" smtClean="0">
                          <a:latin typeface="Arial" pitchFamily="34" charset="0"/>
                          <a:cs typeface="Arial" pitchFamily="34" charset="0"/>
                        </a:rPr>
                        <a:t>Communicate frequently and work collaboratively on research agendas</a:t>
                      </a:r>
                    </a:p>
                    <a:p>
                      <a:pPr marL="274320" indent="-283464">
                        <a:spcBef>
                          <a:spcPts val="600"/>
                        </a:spcBef>
                        <a:buClr>
                          <a:schemeClr val="accent1"/>
                        </a:buClr>
                        <a:buFont typeface="Arial" pitchFamily="34" charset="0"/>
                        <a:buChar char="•"/>
                      </a:pPr>
                      <a:r>
                        <a:rPr lang="en-US" sz="1550" dirty="0" smtClean="0">
                          <a:latin typeface="Arial" pitchFamily="34" charset="0"/>
                          <a:cs typeface="Arial" pitchFamily="34" charset="0"/>
                        </a:rPr>
                        <a:t>Create and maintain a shared data warehouse </a:t>
                      </a:r>
                    </a:p>
                  </a:txBody>
                  <a:tcPr/>
                </a:tc>
              </a:tr>
              <a:tr h="982375">
                <a:tc>
                  <a:txBody>
                    <a:bodyPr/>
                    <a:lstStyle/>
                    <a:p>
                      <a:r>
                        <a:rPr kumimoji="0" lang="en-US" sz="1550" b="1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Create a team of accessible, diverse team members</a:t>
                      </a:r>
                      <a:endParaRPr lang="en-US" sz="1550" b="1" i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74320" marR="0" lvl="2" indent="-283464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en-US" sz="1550" b="0" i="1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Programmers:</a:t>
                      </a:r>
                      <a:r>
                        <a:rPr kumimoji="0" lang="en-US" sz="155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for specific questions on data structure and design</a:t>
                      </a:r>
                    </a:p>
                    <a:p>
                      <a:pPr marL="274320" marR="0" lvl="2" indent="-283464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en-US" sz="1550" b="0" i="1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Data analysts and researchers: </a:t>
                      </a:r>
                      <a:r>
                        <a:rPr kumimoji="0" lang="en-US" sz="155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for</a:t>
                      </a:r>
                      <a:r>
                        <a:rPr kumimoji="0" lang="en-US" sz="1550" b="0" i="1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en-US" sz="155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questions related to the data fields</a:t>
                      </a:r>
                    </a:p>
                    <a:p>
                      <a:pPr marL="274320" marR="0" lvl="2" indent="-283464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en-US" sz="1550" b="0" i="1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Directors: </a:t>
                      </a:r>
                      <a:r>
                        <a:rPr kumimoji="0" lang="en-US" sz="155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for</a:t>
                      </a:r>
                      <a:r>
                        <a:rPr kumimoji="0" lang="en-US" sz="1550" b="0" i="1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en-US" sz="155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policy-related questions and informing the entire team about any policy changes in their respective institutions</a:t>
                      </a:r>
                      <a:endParaRPr lang="en-US" sz="15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85350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50" b="1" i="0" dirty="0" smtClean="0">
                          <a:latin typeface="Arial" pitchFamily="34" charset="0"/>
                          <a:cs typeface="Arial" pitchFamily="34" charset="0"/>
                        </a:rPr>
                        <a:t>Hold regularly </a:t>
                      </a:r>
                      <a:r>
                        <a:rPr kumimoji="0" lang="en-US" sz="1550" b="1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scheduled meetings</a:t>
                      </a:r>
                      <a:endParaRPr lang="en-US" sz="1550" b="1" i="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en-US" sz="155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74320" marR="0" lvl="0" indent="-283464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Char char="•"/>
                        <a:tabLst/>
                        <a:defRPr/>
                      </a:pPr>
                      <a:r>
                        <a:rPr kumimoji="0" lang="en-US" sz="155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Weekly meetings work best – especially at the start</a:t>
                      </a:r>
                    </a:p>
                    <a:p>
                      <a:pPr marL="274320" marR="0" lvl="0" indent="-283464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Char char="•"/>
                        <a:tabLst/>
                        <a:defRPr/>
                      </a:pPr>
                      <a:r>
                        <a:rPr kumimoji="0" lang="en-US" sz="155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After data exchange is established, bi-weekly or monthly meetings to continue conversation about research using the data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b="1" dirty="0" smtClean="0">
                <a:solidFill>
                  <a:schemeClr val="tx1"/>
                </a:solidFill>
                <a:effectLst/>
              </a:rPr>
              <a:t>Establishing Best Practices</a:t>
            </a:r>
            <a:br>
              <a:rPr lang="en-US" b="1" dirty="0" smtClean="0">
                <a:solidFill>
                  <a:schemeClr val="tx1"/>
                </a:solidFill>
                <a:effectLst/>
              </a:rPr>
            </a:br>
            <a:r>
              <a:rPr lang="en-US" b="1" dirty="0" smtClean="0">
                <a:solidFill>
                  <a:schemeClr val="tx1"/>
                </a:solidFill>
                <a:effectLst/>
              </a:rPr>
              <a:t>for Producing and Sharing Data Sets</a:t>
            </a:r>
            <a:endParaRPr lang="en-US" b="1" dirty="0">
              <a:solidFill>
                <a:schemeClr val="tx1"/>
              </a:solidFill>
              <a:effectLst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96A794-EA01-435B-ACB9-6291E0D243F4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graphicFrame>
        <p:nvGraphicFramePr>
          <p:cNvPr id="7" name="Content Placeholder 4"/>
          <p:cNvGraphicFramePr>
            <a:graphicFrameLocks noGrp="1"/>
          </p:cNvGraphicFramePr>
          <p:nvPr>
            <p:ph sz="quarter" idx="1"/>
          </p:nvPr>
        </p:nvGraphicFramePr>
        <p:xfrm>
          <a:off x="228600" y="1905000"/>
          <a:ext cx="8686800" cy="41192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56486"/>
                <a:gridCol w="6730314"/>
              </a:tblGrid>
              <a:tr h="47696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The</a:t>
                      </a:r>
                      <a:r>
                        <a:rPr lang="en-US" sz="16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Solution/ Lesson Learned</a:t>
                      </a:r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Details</a:t>
                      </a:r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658958">
                <a:tc>
                  <a:txBody>
                    <a:bodyPr/>
                    <a:lstStyle/>
                    <a:p>
                      <a:r>
                        <a:rPr lang="en-US" sz="1550" b="1" i="0" dirty="0" smtClean="0">
                          <a:latin typeface="Arial" pitchFamily="34" charset="0"/>
                          <a:cs typeface="Arial" pitchFamily="34" charset="0"/>
                        </a:rPr>
                        <a:t>Understand best combination for</a:t>
                      </a:r>
                      <a:r>
                        <a:rPr lang="en-US" sz="1550" b="1" i="0" baseline="0" dirty="0" smtClean="0">
                          <a:latin typeface="Arial" pitchFamily="34" charset="0"/>
                          <a:cs typeface="Arial" pitchFamily="34" charset="0"/>
                        </a:rPr>
                        <a:t> identifying students</a:t>
                      </a:r>
                      <a:endParaRPr lang="en-US" sz="1550" b="1" i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01625" marR="0" lvl="0" indent="-30162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en-US" sz="15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ＭＳ Ｐゴシック" pitchFamily="-106" charset="-128"/>
                          <a:cs typeface="Arial" pitchFamily="34" charset="0"/>
                        </a:rPr>
                        <a:t>Understand what can happen if you must use student first name and last name in your matching process</a:t>
                      </a:r>
                    </a:p>
                    <a:p>
                      <a:pPr marL="301625" marR="0" lvl="0" indent="-30162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550" i="0" dirty="0" smtClean="0">
                          <a:latin typeface="Arial" pitchFamily="34" charset="0"/>
                          <a:cs typeface="Arial" pitchFamily="34" charset="0"/>
                        </a:rPr>
                        <a:t>Combining</a:t>
                      </a:r>
                      <a:r>
                        <a:rPr lang="en-US" sz="1550" i="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550" i="0" dirty="0" smtClean="0">
                          <a:latin typeface="Arial" pitchFamily="34" charset="0"/>
                          <a:cs typeface="Arial" pitchFamily="34" charset="0"/>
                        </a:rPr>
                        <a:t>identifiers or having common identifiers will increase the accuracy of matching students</a:t>
                      </a:r>
                      <a:endParaRPr kumimoji="0" lang="en-US" sz="155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pitchFamily="34" charset="0"/>
                        <a:ea typeface="ＭＳ Ｐゴシック" pitchFamily="-106" charset="-128"/>
                        <a:cs typeface="Arial" pitchFamily="34" charset="0"/>
                      </a:endParaRPr>
                    </a:p>
                  </a:txBody>
                  <a:tcPr/>
                </a:tc>
              </a:tr>
              <a:tr h="982375">
                <a:tc>
                  <a:txBody>
                    <a:bodyPr/>
                    <a:lstStyle/>
                    <a:p>
                      <a:r>
                        <a:rPr kumimoji="0" lang="en-US" sz="1550" b="1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Clearly define population of interests  </a:t>
                      </a:r>
                      <a:endParaRPr lang="en-US" sz="1550" b="1" i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74320" marR="0" lvl="2" indent="-283464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en-US" sz="15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ＭＳ Ｐゴシック" pitchFamily="-106" charset="-128"/>
                          <a:cs typeface="Arial" pitchFamily="34" charset="0"/>
                        </a:rPr>
                        <a:t>Determine various definitions for a particular population and when to use those definitions </a:t>
                      </a:r>
                    </a:p>
                    <a:p>
                      <a:pPr marL="274320" marR="0" lvl="2" indent="-283464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en-US" sz="15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ＭＳ Ｐゴシック" pitchFamily="-106" charset="-128"/>
                          <a:cs typeface="Arial" pitchFamily="34" charset="0"/>
                        </a:rPr>
                        <a:t>Different populations of interest and cohort definitions are acceptable, but need to be noted and understood when conducting research and presenting the findings on behalf of both institutions</a:t>
                      </a:r>
                      <a:endParaRPr lang="en-US" sz="1550" i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853507">
                <a:tc>
                  <a:txBody>
                    <a:bodyPr/>
                    <a:lstStyle/>
                    <a:p>
                      <a:r>
                        <a:rPr lang="en-US" sz="1550" b="1" dirty="0" smtClean="0">
                          <a:latin typeface="Arial" pitchFamily="34" charset="0"/>
                          <a:cs typeface="Arial" pitchFamily="34" charset="0"/>
                        </a:rPr>
                        <a:t>Maintain</a:t>
                      </a:r>
                      <a:r>
                        <a:rPr lang="en-US" sz="1550" b="1" baseline="0" dirty="0" smtClean="0">
                          <a:latin typeface="Arial" pitchFamily="34" charset="0"/>
                          <a:cs typeface="Arial" pitchFamily="34" charset="0"/>
                        </a:rPr>
                        <a:t> clear documentation</a:t>
                      </a:r>
                      <a:endParaRPr lang="en-US" sz="155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74320" marR="0" lvl="0" indent="-283464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Char char="•"/>
                        <a:tabLst/>
                        <a:defRPr/>
                      </a:pPr>
                      <a:r>
                        <a:rPr kumimoji="0" lang="en-US" sz="155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Establish clear protocol for data documentation</a:t>
                      </a:r>
                    </a:p>
                    <a:p>
                      <a:pPr marL="274320" marR="0" lvl="0" indent="-283464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Char char="•"/>
                        <a:tabLst/>
                        <a:defRPr/>
                      </a:pPr>
                      <a:r>
                        <a:rPr lang="en-US" sz="1550" i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The more documentation on the data, the better</a:t>
                      </a:r>
                    </a:p>
                    <a:p>
                      <a:pPr marL="274320" marR="0" lvl="0" indent="-283464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Char char="•"/>
                        <a:tabLst/>
                        <a:defRPr/>
                      </a:pPr>
                      <a:r>
                        <a:rPr lang="en-US" sz="1550" i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With staff transitions, lack of documentation can lead to wasted time for new staff</a:t>
                      </a:r>
                      <a:endParaRPr kumimoji="0" lang="en-US" sz="1550" b="0" i="0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  <a:effectLst/>
              </a:rPr>
              <a:t>Lessons Learned</a:t>
            </a:r>
            <a:endParaRPr lang="en-US" b="1" dirty="0">
              <a:solidFill>
                <a:schemeClr val="tx1"/>
              </a:solidFill>
              <a:effectLst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96A794-EA01-435B-ACB9-6291E0D243F4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5" name="Rectangle 12"/>
          <p:cNvSpPr>
            <a:spLocks noGrp="1" noChangeArrowheads="1"/>
          </p:cNvSpPr>
          <p:nvPr>
            <p:ph sz="quarter" idx="1"/>
          </p:nvPr>
        </p:nvSpPr>
        <p:spPr bwMode="auto">
          <a:xfrm>
            <a:off x="152401" y="1679448"/>
            <a:ext cx="8839200" cy="4721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60000"/>
              </a:spcBef>
              <a:buFontTx/>
              <a:buChar char="•"/>
            </a:pPr>
            <a:r>
              <a:rPr lang="en-US" sz="2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Coordination, communication, and commitment between both institutions is essential</a:t>
            </a:r>
          </a:p>
          <a:p>
            <a:pPr marL="342900" indent="-342900" eaLnBrk="0" hangingPunct="0">
              <a:spcBef>
                <a:spcPct val="60000"/>
              </a:spcBef>
              <a:buFontTx/>
              <a:buChar char="•"/>
            </a:pPr>
            <a:r>
              <a:rPr lang="en-US" sz="2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Research </a:t>
            </a:r>
            <a:r>
              <a:rPr lang="en-US" sz="2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must be oriented to clear policy questions</a:t>
            </a:r>
          </a:p>
          <a:p>
            <a:pPr marL="342900" indent="-342900" eaLnBrk="0" hangingPunct="0">
              <a:spcBef>
                <a:spcPct val="60000"/>
              </a:spcBef>
              <a:buFontTx/>
              <a:buChar char="•"/>
            </a:pPr>
            <a:r>
              <a:rPr lang="en-US" sz="2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Need a core staff of dedicated researchers to </a:t>
            </a:r>
            <a:r>
              <a:rPr lang="en-US" sz="2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data-sharing projects</a:t>
            </a:r>
            <a:endParaRPr lang="en-US" sz="22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eaLnBrk="0" hangingPunct="0">
              <a:spcBef>
                <a:spcPct val="60000"/>
              </a:spcBef>
              <a:buFontTx/>
              <a:buChar char="•"/>
            </a:pPr>
            <a:r>
              <a:rPr lang="en-US" sz="2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Research teams need expertise </a:t>
            </a:r>
            <a:r>
              <a:rPr lang="en-US" sz="2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in use of data sets</a:t>
            </a:r>
            <a:endParaRPr lang="en-US" sz="22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eaLnBrk="0" hangingPunct="0">
              <a:spcBef>
                <a:spcPct val="60000"/>
              </a:spcBef>
              <a:buFontTx/>
              <a:buChar char="•"/>
            </a:pPr>
            <a:r>
              <a:rPr lang="en-US" sz="2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Policymakers in both institutions need immediate access to the data and research</a:t>
            </a:r>
          </a:p>
          <a:p>
            <a:pPr marL="342900" indent="-342900" eaLnBrk="0" hangingPunct="0">
              <a:spcBef>
                <a:spcPct val="60000"/>
              </a:spcBef>
            </a:pPr>
            <a:endParaRPr lang="en-US" sz="22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ty Schools Template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>
    <a:txDef>
      <a:spPr bwMode="auto">
        <a:noFill/>
        <a:ln w="9525">
          <a:noFill/>
          <a:miter lim="800000"/>
          <a:headEnd/>
          <a:tailEnd/>
        </a:ln>
      </a:spPr>
      <a:bodyPr vert="horz" wrap="square" lIns="91430" tIns="45716" rIns="91430" bIns="45716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accent1"/>
          </a:buClr>
          <a:buSzPct val="85000"/>
          <a:buFont typeface="Wingdings 2" pitchFamily="18" charset="2"/>
          <a:buNone/>
          <a:tabLst/>
          <a:defRPr kumimoji="0" sz="1600" b="1" i="0" u="none" strike="noStrike" kern="1200" cap="all" spc="250" normalizeH="0" baseline="0" noProof="0" dirty="0" smtClean="0">
            <a:ln>
              <a:noFill/>
            </a:ln>
            <a:solidFill>
              <a:schemeClr val="tx2"/>
            </a:solidFill>
            <a:effectLst/>
            <a:uLnTx/>
            <a:uFillTx/>
            <a:latin typeface="+mn-lt"/>
            <a:ea typeface="+mn-ea"/>
            <a:cs typeface="+mn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1978</TotalTime>
  <Words>716</Words>
  <Application>Microsoft Office PowerPoint</Application>
  <PresentationFormat>On-screen Show (4:3)</PresentationFormat>
  <Paragraphs>115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City Schools Template</vt:lpstr>
      <vt:lpstr>   District Research Partnerships    Jennifer K. Bell-Ellwanger Chief Accountability Officer  Office of Achievement and Accountability  jkbellellwanger@bcps.k12.md.us     Council of Great City Schools Curriculum &amp; Research Directors Meeting July 11-14, 2012, Las Vegas, NV   </vt:lpstr>
      <vt:lpstr>Content</vt:lpstr>
      <vt:lpstr>Steps to Establishing a Collaboration  and Data Exchange</vt:lpstr>
      <vt:lpstr>Steps to Strengthening Existing Research Partnerships</vt:lpstr>
      <vt:lpstr>Common Challenges</vt:lpstr>
      <vt:lpstr>Establishing a Memorandum of Understanding (MOU) </vt:lpstr>
      <vt:lpstr>Appointing a Core Set of Researchers</vt:lpstr>
      <vt:lpstr>Establishing Best Practices for Producing and Sharing Data Sets</vt:lpstr>
      <vt:lpstr>Lessons Learned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School Effectiveness Reviews  Office of Achievement and Accountability July 24, 2012</dc:title>
  <dc:creator>Paige Isaacson</dc:creator>
  <cp:lastModifiedBy>Tonya Harris</cp:lastModifiedBy>
  <cp:revision>80</cp:revision>
  <dcterms:created xsi:type="dcterms:W3CDTF">2012-06-22T13:47:45Z</dcterms:created>
  <dcterms:modified xsi:type="dcterms:W3CDTF">2012-07-26T16:54:40Z</dcterms:modified>
</cp:coreProperties>
</file>