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79" r:id="rId4"/>
    <p:sldId id="287" r:id="rId5"/>
    <p:sldId id="288" r:id="rId6"/>
    <p:sldId id="289" r:id="rId7"/>
    <p:sldId id="280" r:id="rId8"/>
    <p:sldId id="281" r:id="rId9"/>
    <p:sldId id="278" r:id="rId10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hryn Nolan" initials="KN" lastIdx="17" clrIdx="0"/>
  <p:cmAuthor id="1" name="Paige Isaacson" initials="PMI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667" autoAdjust="0"/>
  </p:normalViewPr>
  <p:slideViewPr>
    <p:cSldViewPr>
      <p:cViewPr>
        <p:scale>
          <a:sx n="80" d="100"/>
          <a:sy n="80" d="100"/>
        </p:scale>
        <p:origin x="-7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283B237-5FE7-4F63-8F53-562A1CBED27E}" type="datetimeFigureOut">
              <a:rPr lang="en-US" smtClean="0"/>
              <a:pPr/>
              <a:t>7/26/2012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C5E642A-C9E3-442F-B744-662C8C4BAA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42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B310D9-2B99-45C8-9699-88AD9A28A1C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642A-C9E3-442F-B744-662C8C4BAAF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4F452D-E714-4B51-AE35-925A4A98419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642A-C9E3-442F-B744-662C8C4BAAF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642A-C9E3-442F-B744-662C8C4BAAF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642A-C9E3-442F-B744-662C8C4BAAF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642A-C9E3-442F-B744-662C8C4BAAF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642A-C9E3-442F-B744-662C8C4BAAF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642A-C9E3-442F-B744-662C8C4BAAF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7" name="Rectangle 2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2098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Baltimore City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50292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Public Schools</a:t>
            </a:r>
          </a:p>
        </p:txBody>
      </p:sp>
      <p:pic>
        <p:nvPicPr>
          <p:cNvPr id="17" name="Picture 3" descr="gk_4c_S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9550" y="6400800"/>
            <a:ext cx="93345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1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152" indent="0" algn="ctr">
              <a:buNone/>
            </a:lvl2pPr>
            <a:lvl3pPr marL="914303" indent="0" algn="ctr">
              <a:buNone/>
            </a:lvl3pPr>
            <a:lvl4pPr marL="1371455" indent="0" algn="ctr">
              <a:buNone/>
            </a:lvl4pPr>
            <a:lvl5pPr marL="1828606" indent="0" algn="ctr">
              <a:buNone/>
            </a:lvl5pPr>
            <a:lvl6pPr marL="2285758" indent="0" algn="ctr">
              <a:buNone/>
            </a:lvl6pPr>
            <a:lvl7pPr marL="2742909" indent="0" algn="ctr">
              <a:buNone/>
            </a:lvl7pPr>
            <a:lvl8pPr marL="3200061" indent="0" algn="ctr">
              <a:buNone/>
            </a:lvl8pPr>
            <a:lvl9pPr marL="3657212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404D8-34D3-4171-8AD0-064B0C0D6EB8}" type="datetime1">
              <a:rPr lang="en-US" smtClean="0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19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838200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10936-C231-48F9-B53F-51828E17D1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Rectangle 2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22098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Baltimore City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50292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Public Schools</a:t>
            </a:r>
          </a:p>
        </p:txBody>
      </p:sp>
      <p:pic>
        <p:nvPicPr>
          <p:cNvPr id="18" name="Picture 3" descr="gk_4c_S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9550" y="6400800"/>
            <a:ext cx="93345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1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1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1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42025-CD7B-4248-98D6-ABB641F477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2BA55-021F-433C-9574-E97FD7D08E20}" type="datetime1">
              <a:rPr lang="en-US" smtClean="0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22098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Baltimore City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50292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Public Schools</a:t>
            </a:r>
          </a:p>
        </p:txBody>
      </p:sp>
      <p:pic>
        <p:nvPicPr>
          <p:cNvPr id="6" name="Picture 3" descr="gk_4c_S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9550" y="6400800"/>
            <a:ext cx="93345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9271C-3F6D-480C-B4F0-F04CC63B43A5}" type="datetime1">
              <a:rPr lang="en-US" smtClean="0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E4B6E-C87F-4CC5-B791-AAD3A89507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7" name="Rectangle 2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22098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Baltimore City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50292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Public Schools</a:t>
            </a:r>
          </a:p>
        </p:txBody>
      </p:sp>
      <p:pic>
        <p:nvPicPr>
          <p:cNvPr id="15" name="Picture 3" descr="gk_4c_S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9550" y="6400800"/>
            <a:ext cx="93345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7116A-125D-482E-934C-02FA099690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C81D0-B2BA-4F23-8692-D529F4A0C9D9}" type="datetime1">
              <a:rPr lang="en-US" smtClean="0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4" name="Rectangle 2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Rectangle 2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/>
              <a:cs typeface="ＭＳ Ｐゴシック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/>
              <a:cs typeface="ＭＳ Ｐゴシック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/>
              <a:cs typeface="ＭＳ Ｐゴシック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22098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Baltimore City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50292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Public Schools</a:t>
            </a:r>
          </a:p>
        </p:txBody>
      </p:sp>
      <p:pic>
        <p:nvPicPr>
          <p:cNvPr id="15" name="Picture 3" descr="gk_4c_S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9550" y="6400800"/>
            <a:ext cx="93345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 descr="bcpGrgbL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95263"/>
            <a:ext cx="64770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62000" y="32766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4994D-0DF4-41EA-AFAD-88AFB1331551}" type="datetime1">
              <a:rPr lang="en-US" smtClean="0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838200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F02D8D6-CB6A-4E90-A535-81F43E79872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22098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Baltimore City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50292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Public Schools</a:t>
            </a:r>
          </a:p>
        </p:txBody>
      </p:sp>
      <p:pic>
        <p:nvPicPr>
          <p:cNvPr id="6" name="Picture 3" descr="gk_4c_S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9550" y="6400800"/>
            <a:ext cx="93345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00" b="0">
                <a:solidFill>
                  <a:schemeClr val="accent3">
                    <a:shade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1" y="1527047"/>
            <a:ext cx="8839200" cy="4721352"/>
          </a:xfrm>
        </p:spPr>
        <p:txBody>
          <a:bodyPr/>
          <a:lstStyle>
            <a:lvl1pPr>
              <a:buClrTx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467600" y="6405563"/>
            <a:ext cx="13684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EB76A-7C13-4265-8C4E-51BAAA15BADA}" type="datetime1">
              <a:rPr lang="en-US" smtClean="0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1371600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61A5A-368F-48E6-9DF0-F97AB4E83C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7" name="Rectangle 2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Rectangle 2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Rectangle 2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2098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Baltimore City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50292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Public Schools</a:t>
            </a:r>
          </a:p>
        </p:txBody>
      </p:sp>
      <p:pic>
        <p:nvPicPr>
          <p:cNvPr id="17" name="Picture 3" descr="gk_4c_S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9550" y="6400800"/>
            <a:ext cx="93345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EB95B-0625-4970-B1AE-885CFBA775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11"/>
          </p:nvPr>
        </p:nvSpPr>
        <p:spPr>
          <a:xfrm>
            <a:off x="7467600" y="6405563"/>
            <a:ext cx="13684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013B1-CC12-434D-8B37-0660F4FE6905}" type="datetime1">
              <a:rPr lang="en-US" smtClean="0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4800" y="6410325"/>
            <a:ext cx="1371600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2098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Baltimore City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50292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Public Schools</a:t>
            </a:r>
          </a:p>
        </p:txBody>
      </p:sp>
      <p:pic>
        <p:nvPicPr>
          <p:cNvPr id="8" name="Picture 3" descr="gk_4c_S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9550" y="6400800"/>
            <a:ext cx="93345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1"/>
            <a:ext cx="4038600" cy="4681728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1"/>
            <a:ext cx="4038600" cy="4681728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FDD13-8EA7-4D0C-9555-15DFFD9D01E3}" type="datetime1">
              <a:rPr lang="en-US" smtClean="0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1981200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8E02A-1C04-4424-82E3-BC4B90C583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0" name="Rectangle 2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2850" cy="744538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2098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Baltimore City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50292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Public Schools</a:t>
            </a:r>
          </a:p>
        </p:txBody>
      </p:sp>
      <p:pic>
        <p:nvPicPr>
          <p:cNvPr id="19" name="Picture 3" descr="gk_4c_S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9550" y="6400800"/>
            <a:ext cx="93345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439583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0" indent="0" algn="ctr">
              <a:buNone/>
              <a:defRPr lang="en-US" sz="18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438711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0" indent="0" algn="ctr">
              <a:buNone/>
              <a:defRPr sz="18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186939"/>
            <a:ext cx="4041648" cy="41028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186656"/>
            <a:ext cx="4038600" cy="41069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Ctr="0"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6"/>
          <p:cNvSpPr>
            <a:spLocks noGrp="1"/>
          </p:cNvSpPr>
          <p:nvPr>
            <p:ph type="dt" sz="half" idx="10"/>
          </p:nvPr>
        </p:nvSpPr>
        <p:spPr>
          <a:xfrm>
            <a:off x="7116763" y="6405563"/>
            <a:ext cx="17192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6A6AE-9BFD-4C8D-9AE5-54B34E549BE2}" type="datetime1">
              <a:rPr lang="en-US" smtClean="0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2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1778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612E0-0DC1-4DED-9328-72A9686B3E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22098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Baltimore City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50292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Public Schools</a:t>
            </a:r>
          </a:p>
        </p:txBody>
      </p:sp>
      <p:pic>
        <p:nvPicPr>
          <p:cNvPr id="5" name="Picture 3" descr="gk_4c_S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9550" y="6400800"/>
            <a:ext cx="93345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C3804-0422-42D1-9AC5-84B19F468A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1"/>
          </p:nvPr>
        </p:nvSpPr>
        <p:spPr>
          <a:xfrm>
            <a:off x="7467600" y="6405563"/>
            <a:ext cx="13684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3EEF3-AB5C-4096-98D5-5B67F3D6F6AB}" type="datetime1">
              <a:rPr lang="en-US" smtClean="0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4800" y="6410325"/>
            <a:ext cx="1371600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22098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Baltimore City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50292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Public Schools</a:t>
            </a:r>
          </a:p>
        </p:txBody>
      </p:sp>
      <p:pic>
        <p:nvPicPr>
          <p:cNvPr id="7" name="Picture 3" descr="gk_4c_S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9550" y="6400800"/>
            <a:ext cx="93345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"/>
          </p:nvPr>
        </p:nvSpPr>
        <p:spPr>
          <a:xfrm>
            <a:off x="152401" y="1527047"/>
            <a:ext cx="8839200" cy="4721352"/>
          </a:xfrm>
        </p:spPr>
        <p:txBody>
          <a:bodyPr/>
          <a:lstStyle>
            <a:lvl1pPr>
              <a:buClrTx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6A794-EA01-435B-ACB9-6291E0D24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1"/>
          </p:nvPr>
        </p:nvSpPr>
        <p:spPr>
          <a:xfrm>
            <a:off x="7467600" y="6405563"/>
            <a:ext cx="13684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9E2A7-464C-427D-ABFE-18CA447DA2C0}" type="datetime1">
              <a:rPr lang="en-US" smtClean="0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4800" y="6410325"/>
            <a:ext cx="1371600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3" name="Rectangle 24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4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Rectangle 2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22098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Baltimore City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0292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Public Schools</a:t>
            </a:r>
          </a:p>
        </p:txBody>
      </p:sp>
      <p:pic>
        <p:nvPicPr>
          <p:cNvPr id="10" name="Picture 3" descr="gk_4c_S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9550" y="6400800"/>
            <a:ext cx="93345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4800" y="6410325"/>
            <a:ext cx="2057400" cy="366713"/>
          </a:xfrm>
        </p:spPr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97875" y="6329363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A282A7F-8032-491C-8D2E-EC632C87BE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Rectangle 2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22098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Baltimore City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5029200" y="6400800"/>
            <a:ext cx="1676400" cy="268288"/>
          </a:xfrm>
          <a:prstGeom prst="rect">
            <a:avLst/>
          </a:prstGeom>
          <a:noFill/>
        </p:spPr>
        <p:txBody>
          <a:bodyPr lIns="91430" tIns="45716" rIns="91430" bIns="45716">
            <a:spAutoFit/>
          </a:bodyPr>
          <a:lstStyle/>
          <a:p>
            <a:pPr algn="ctr">
              <a:defRPr/>
            </a:pPr>
            <a:r>
              <a:rPr lang="en-US" sz="1400" b="1" cap="small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Public Schools</a:t>
            </a:r>
          </a:p>
        </p:txBody>
      </p:sp>
      <p:pic>
        <p:nvPicPr>
          <p:cNvPr id="18" name="Picture 3" descr="gk_4c_S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9550" y="6400800"/>
            <a:ext cx="93345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01053-077C-4ED3-ACDB-8B5112D95F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1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11D7-212C-4AC4-90B3-3F6C06FC5A7D}" type="datetime1">
              <a:rPr lang="en-US" smtClean="0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22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  <a:latin typeface="Georgia" pitchFamily="-106" charset="0"/>
                <a:ea typeface="ＭＳ Ｐゴシック" pitchFamily="-106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D94E54-ADC4-4DFC-9488-996DB58172AF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7/26/2012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lIns="91430" tIns="45716" rIns="91430" bIns="45716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91430" tIns="45716" rIns="91430" bIns="45716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16" tIns="45716" rIns="45716" bIns="45716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  <a:latin typeface="Georgia" pitchFamily="-106" charset="0"/>
                <a:ea typeface="ＭＳ Ｐゴシック" pitchFamily="-106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DB908A-5D62-4EB1-8BEE-324239B2262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vert="horz" lIns="91430" tIns="45716" rIns="91430" bIns="45716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2" name="McK Slide Elements"/>
          <p:cNvGrpSpPr>
            <a:grpSpLocks/>
          </p:cNvGrpSpPr>
          <p:nvPr/>
        </p:nvGrpSpPr>
        <p:grpSpPr bwMode="auto">
          <a:xfrm>
            <a:off x="125413" y="542925"/>
            <a:ext cx="8793162" cy="6288088"/>
            <a:chOff x="77" y="335"/>
            <a:chExt cx="5429" cy="3882"/>
          </a:xfrm>
        </p:grpSpPr>
        <p:sp>
          <p:nvSpPr>
            <p:cNvPr id="1041" name="McK Measure" hidden="1"/>
            <p:cNvSpPr txBox="1">
              <a:spLocks noChangeArrowheads="1"/>
            </p:cNvSpPr>
            <p:nvPr userDrawn="1"/>
          </p:nvSpPr>
          <p:spPr bwMode="auto">
            <a:xfrm>
              <a:off x="77" y="335"/>
              <a:ext cx="5429" cy="15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dirty="0" smtClean="0">
                  <a:solidFill>
                    <a:prstClr val="black"/>
                  </a:solidFill>
                  <a:latin typeface="Georgia" pitchFamily="18" charset="0"/>
                </a:rPr>
                <a:t>Unit of measure</a:t>
              </a:r>
            </a:p>
          </p:txBody>
        </p:sp>
        <p:sp>
          <p:nvSpPr>
            <p:cNvPr id="1042" name="McK Footnote" hidden="1"/>
            <p:cNvSpPr txBox="1">
              <a:spLocks noChangeArrowheads="1"/>
            </p:cNvSpPr>
            <p:nvPr userDrawn="1"/>
          </p:nvSpPr>
          <p:spPr bwMode="auto">
            <a:xfrm>
              <a:off x="79" y="3964"/>
              <a:ext cx="5145" cy="25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b">
              <a:spAutoFit/>
            </a:bodyPr>
            <a:lstStyle>
              <a:lvl1pPr marL="585788" indent="-585788" defTabSz="912813" eaLnBrk="0" hangingPunct="0">
                <a:tabLst>
                  <a:tab pos="542925" algn="r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defTabSz="912813" eaLnBrk="0" hangingPunct="0">
                <a:tabLst>
                  <a:tab pos="542925" algn="r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12813" eaLnBrk="0" hangingPunct="0">
                <a:tabLst>
                  <a:tab pos="542925" algn="r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12813" eaLnBrk="0" hangingPunct="0">
                <a:tabLst>
                  <a:tab pos="542925" algn="r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12813" eaLnBrk="0" hangingPunct="0">
                <a:tabLst>
                  <a:tab pos="542925" algn="r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42925" algn="r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42925" algn="r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42925" algn="r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42925" algn="r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Georgia" pitchFamily="18" charset="0"/>
                </a:rPr>
                <a:t>	*	Footnote</a:t>
              </a:r>
            </a:p>
            <a:p>
              <a:pPr eaLnBrk="1" fontAlgn="base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Georgia" pitchFamily="18" charset="0"/>
                </a:rPr>
                <a:t>Source:		Source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00" kern="1200">
          <a:solidFill>
            <a:srgbClr val="7B9899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-106" charset="-128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00">
          <a:solidFill>
            <a:srgbClr val="7B9899"/>
          </a:solidFill>
          <a:latin typeface="Georgia" pitchFamily="18" charset="0"/>
          <a:ea typeface="ＭＳ Ｐゴシック" pitchFamily="-106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00">
          <a:solidFill>
            <a:srgbClr val="7B9899"/>
          </a:solidFill>
          <a:latin typeface="Georgia" pitchFamily="18" charset="0"/>
          <a:ea typeface="ＭＳ Ｐゴシック" pitchFamily="-106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00">
          <a:solidFill>
            <a:srgbClr val="7B9899"/>
          </a:solidFill>
          <a:latin typeface="Georgia" pitchFamily="18" charset="0"/>
          <a:ea typeface="ＭＳ Ｐゴシック" pitchFamily="-106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00">
          <a:solidFill>
            <a:srgbClr val="7B9899"/>
          </a:solidFill>
          <a:latin typeface="Georgia" pitchFamily="18" charset="0"/>
          <a:ea typeface="ＭＳ Ｐゴシック" pitchFamily="-106" charset="-128"/>
          <a:cs typeface="ＭＳ Ｐゴシック"/>
        </a:defRPr>
      </a:lvl5pPr>
      <a:lvl6pPr marL="457152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7B9899"/>
          </a:solidFill>
          <a:latin typeface="Georgia" pitchFamily="18" charset="0"/>
        </a:defRPr>
      </a:lvl6pPr>
      <a:lvl7pPr marL="914303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7B9899"/>
          </a:solidFill>
          <a:latin typeface="Georgia" pitchFamily="18" charset="0"/>
        </a:defRPr>
      </a:lvl7pPr>
      <a:lvl8pPr marL="1371455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7B9899"/>
          </a:solidFill>
          <a:latin typeface="Georgia" pitchFamily="18" charset="0"/>
        </a:defRPr>
      </a:lvl8pPr>
      <a:lvl9pPr marL="1828606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7B9899"/>
          </a:solidFill>
          <a:latin typeface="Georgia" pitchFamily="18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ＭＳ Ｐゴシック" pitchFamily="-106" charset="-128"/>
          <a:cs typeface="ＭＳ Ｐゴシック"/>
        </a:defRPr>
      </a:lvl1pPr>
      <a:lvl2pPr marL="546100" indent="-2714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ＭＳ Ｐゴシック" pitchFamily="-106" charset="-128"/>
          <a:cs typeface="ＭＳ Ｐゴシック"/>
        </a:defRPr>
      </a:lvl2pPr>
      <a:lvl3pPr marL="820738" indent="-227013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ＭＳ Ｐゴシック"/>
        </a:defRPr>
      </a:lvl3pPr>
      <a:lvl4pPr marL="1095375" indent="-227013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ＭＳ Ｐゴシック" pitchFamily="-106" charset="-128"/>
          <a:cs typeface="ＭＳ Ｐゴシック"/>
        </a:defRPr>
      </a:lvl4pPr>
      <a:lvl5pPr marL="1370013" indent="-227013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ＭＳ Ｐゴシック" pitchFamily="-106" charset="-128"/>
          <a:cs typeface="ＭＳ Ｐゴシック"/>
        </a:defRPr>
      </a:lvl5pPr>
      <a:lvl6pPr marL="1645746" indent="-18286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036" indent="-18286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2897" indent="-18286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188" indent="-18286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kbellellwanger@bcps.k12.md.u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124200"/>
            <a:ext cx="8382000" cy="3048000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400" b="1" dirty="0" smtClean="0">
                <a:solidFill>
                  <a:schemeClr val="tx1"/>
                </a:solidFill>
                <a:effectLst/>
              </a:rPr>
            </a:br>
            <a:r>
              <a:rPr lang="en-US" sz="44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400" b="1" dirty="0" smtClean="0">
                <a:solidFill>
                  <a:schemeClr val="tx1"/>
                </a:solidFill>
                <a:effectLst/>
              </a:rPr>
            </a:br>
            <a:r>
              <a:rPr lang="en-US" sz="3200" b="1" dirty="0" smtClean="0">
                <a:effectLst/>
              </a:rPr>
              <a:t> District Research Partnerships </a:t>
            </a:r>
            <a:r>
              <a:rPr lang="en-US" sz="36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600" b="1" dirty="0" smtClean="0">
                <a:solidFill>
                  <a:schemeClr val="tx1"/>
                </a:solidFill>
                <a:effectLst/>
              </a:rPr>
            </a:br>
            <a:r>
              <a:rPr lang="en-US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effectLst/>
              </a:rPr>
            </a:br>
            <a:r>
              <a:rPr lang="en-US" sz="2000" b="1" dirty="0" smtClean="0">
                <a:solidFill>
                  <a:schemeClr val="tx1"/>
                </a:solidFill>
                <a:effectLst/>
              </a:rPr>
              <a:t> Jennifer K. Bell-Ellwanger</a:t>
            </a:r>
            <a:br>
              <a:rPr lang="en-US" sz="2000" b="1" dirty="0" smtClean="0">
                <a:solidFill>
                  <a:schemeClr val="tx1"/>
                </a:solidFill>
                <a:effectLst/>
              </a:rPr>
            </a:br>
            <a:r>
              <a:rPr lang="en-US" sz="2000" b="1" dirty="0" smtClean="0">
                <a:solidFill>
                  <a:schemeClr val="tx1"/>
                </a:solidFill>
                <a:effectLst/>
              </a:rPr>
              <a:t>Chief Accountability Officer</a:t>
            </a:r>
            <a:br>
              <a:rPr lang="en-US" sz="2000" b="1" dirty="0" smtClean="0">
                <a:solidFill>
                  <a:schemeClr val="tx1"/>
                </a:solidFill>
                <a:effectLst/>
              </a:rPr>
            </a:br>
            <a:r>
              <a:rPr lang="en-US" sz="2000" b="1" dirty="0" smtClean="0">
                <a:solidFill>
                  <a:schemeClr val="tx1"/>
                </a:solidFill>
                <a:effectLst/>
              </a:rPr>
              <a:t> Office of Achievement and Accountability </a:t>
            </a:r>
            <a:br>
              <a:rPr lang="en-US" sz="2000" b="1" dirty="0" smtClean="0">
                <a:solidFill>
                  <a:schemeClr val="tx1"/>
                </a:solidFill>
                <a:effectLst/>
              </a:rPr>
            </a:br>
            <a:r>
              <a:rPr lang="en-US" sz="2000" b="1" dirty="0" smtClean="0">
                <a:solidFill>
                  <a:schemeClr val="tx1"/>
                </a:solidFill>
                <a:effectLst/>
                <a:hlinkClick r:id="rId3"/>
              </a:rPr>
              <a:t>jkbellellwanger@bcps.k12.md.us</a:t>
            </a:r>
            <a:r>
              <a:rPr lang="en-US" sz="2000" b="1" dirty="0" smtClean="0">
                <a:solidFill>
                  <a:schemeClr val="tx1"/>
                </a:solidFill>
                <a:effectLst/>
              </a:rPr>
              <a:t> </a:t>
            </a:r>
            <a:br>
              <a:rPr lang="en-US" sz="2000" b="1" dirty="0" smtClean="0">
                <a:solidFill>
                  <a:schemeClr val="tx1"/>
                </a:solidFill>
                <a:effectLst/>
              </a:rPr>
            </a:br>
            <a:r>
              <a:rPr lang="en-US" sz="20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effectLst/>
              </a:rPr>
            </a:br>
            <a:r>
              <a:rPr lang="en-US" sz="20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effectLst/>
              </a:rPr>
            </a:br>
            <a:r>
              <a:rPr lang="en-US" sz="20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effectLst/>
              </a:rPr>
            </a:br>
            <a:r>
              <a:rPr lang="en-US" sz="1800" b="1" dirty="0" smtClean="0">
                <a:solidFill>
                  <a:schemeClr val="tx1"/>
                </a:solidFill>
                <a:effectLst/>
              </a:rPr>
              <a:t>Council of Great City Schools Curriculum &amp; Research Directors Meeting</a:t>
            </a:r>
            <a:br>
              <a:rPr lang="en-US" sz="1800" b="1" dirty="0" smtClean="0">
                <a:solidFill>
                  <a:schemeClr val="tx1"/>
                </a:solidFill>
                <a:effectLst/>
              </a:rPr>
            </a:br>
            <a:r>
              <a:rPr lang="en-US" sz="1800" b="1" dirty="0" smtClean="0">
                <a:solidFill>
                  <a:schemeClr val="tx1"/>
                </a:solidFill>
                <a:effectLst/>
              </a:rPr>
              <a:t>July 11-14, 2012, Las Vegas, NV</a:t>
            </a:r>
            <a:br>
              <a:rPr lang="en-US" sz="1800" b="1" dirty="0" smtClean="0">
                <a:solidFill>
                  <a:schemeClr val="tx1"/>
                </a:solidFill>
                <a:effectLst/>
              </a:rPr>
            </a:br>
            <a:r>
              <a:rPr lang="en-US" sz="22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200" b="1" dirty="0" smtClean="0">
                <a:solidFill>
                  <a:schemeClr val="tx1"/>
                </a:solidFill>
                <a:effectLst/>
              </a:rPr>
            </a:br>
            <a:r>
              <a:rPr lang="en-US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effectLst/>
              </a:rPr>
            </a:br>
            <a:endParaRPr lang="en-US" b="1" i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5D08EE-1A4B-4A98-8750-E465E645A9F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effectLst/>
              </a:rPr>
              <a:t>Content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1" y="1679448"/>
            <a:ext cx="8839200" cy="4721352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Establishing new Research Partnerships </a:t>
            </a:r>
          </a:p>
          <a:p>
            <a:pPr lvl="1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Strengthening existing Research Partnerships</a:t>
            </a:r>
          </a:p>
          <a:p>
            <a:pPr lvl="1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Common Challenges 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Lessons Learned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2D8D6-CB6A-4E90-A535-81F43E79872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en-US" sz="3200" b="1" dirty="0" smtClean="0">
                <a:solidFill>
                  <a:schemeClr val="tx1"/>
                </a:solidFill>
                <a:effectLst/>
              </a:rPr>
              <a:t>Steps to Establishing a Collaboration  and Data Exchange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755648"/>
            <a:ext cx="8839200" cy="4721352"/>
          </a:xfrm>
        </p:spPr>
        <p:txBody>
          <a:bodyPr/>
          <a:lstStyle/>
          <a:p>
            <a:pPr>
              <a:spcBef>
                <a:spcPts val="400"/>
              </a:spcBef>
              <a:buFontTx/>
              <a:buChar char="•"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Generate a Memorandum Of Understanding (MOU) 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Two-way data-sharing agreement creates an opportunity to examine the common research goals of both institutions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buClr>
                <a:schemeClr val="accent1"/>
              </a:buClr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Establish Shared Research Agenda/Goals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Conduct research to directly inform operational policy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Conduct research prioritization determined by core operational needs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buClr>
                <a:schemeClr val="accent1"/>
              </a:buClr>
              <a:buFontTx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Create helpful resources for schools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Conduct research that can generate data to support school-level efforts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Increase students’ academic readiness and achievement 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buClr>
                <a:schemeClr val="accent1"/>
              </a:buClr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400"/>
              </a:spcBef>
              <a:buSzPct val="80000"/>
              <a:buFont typeface="Arial" pitchFamily="34" charset="0"/>
              <a:buChar char="•"/>
            </a:pPr>
            <a:r>
              <a:rPr lang="en-US" sz="1800" b="1" kern="0" dirty="0" smtClean="0">
                <a:latin typeface="Arial" pitchFamily="34" charset="0"/>
                <a:cs typeface="Arial" pitchFamily="34" charset="0"/>
              </a:rPr>
              <a:t>Establish Key Partners at Both Institutions</a:t>
            </a:r>
          </a:p>
          <a:p>
            <a:pPr lvl="1">
              <a:spcBef>
                <a:spcPts val="4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1300" kern="0" dirty="0" smtClean="0">
                <a:latin typeface="Arial" pitchFamily="34" charset="0"/>
                <a:cs typeface="Arial" pitchFamily="34" charset="0"/>
              </a:rPr>
              <a:t>Determine primary points of contact at both institutions </a:t>
            </a:r>
          </a:p>
          <a:p>
            <a:pPr lvl="1">
              <a:spcBef>
                <a:spcPts val="4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1300" kern="0" dirty="0" smtClean="0">
                <a:latin typeface="Arial" pitchFamily="34" charset="0"/>
                <a:cs typeface="Arial" pitchFamily="34" charset="0"/>
              </a:rPr>
              <a:t>Establish frequency for meeting to discuss key projects and deliverables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buClr>
                <a:schemeClr val="accent1"/>
              </a:buClr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9121D7-DD31-44FA-920D-13F57D06649C}" type="slidenum">
              <a:rPr lang="en-US" smtClean="0"/>
              <a:pPr>
                <a:defRPr/>
              </a:pPr>
              <a:t>3</a:t>
            </a:fld>
            <a:endParaRPr lang="en-US" sz="1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04800" y="4724400"/>
            <a:ext cx="8610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40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chemeClr val="tx1"/>
                </a:solidFill>
                <a:effectLst/>
              </a:rPr>
              <a:t>Steps to Strengthening Existing Research Partnerships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96A794-EA01-435B-ACB9-6291E0D243F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28600" y="1752600"/>
            <a:ext cx="8839200" cy="4721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marL="271463" indent="-271463" eaLnBrk="0" fontAlgn="base" hangingPunct="0">
              <a:spcBef>
                <a:spcPts val="400"/>
              </a:spcBef>
              <a:spcAft>
                <a:spcPct val="0"/>
              </a:spcAft>
              <a:buSzPct val="85000"/>
              <a:buFontTx/>
              <a:buChar char="•"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-106" charset="-128"/>
                <a:cs typeface="Arial" pitchFamily="34" charset="0"/>
              </a:rPr>
              <a:t>Revisit agreement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-106" charset="-128"/>
                <a:cs typeface="Arial" pitchFamily="34" charset="0"/>
              </a:rPr>
              <a:t> between research partners</a:t>
            </a:r>
          </a:p>
          <a:p>
            <a:pPr marL="546100" lvl="1" indent="-271463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Revisiting existing</a:t>
            </a: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ea typeface="ＭＳ Ｐゴシック" pitchFamily="-106" charset="-128"/>
                <a:cs typeface="Arial" pitchFamily="34" charset="0"/>
              </a:rPr>
              <a:t> Memorandum of Understanding </a:t>
            </a:r>
          </a:p>
          <a:p>
            <a:pPr marL="546100" lvl="1" indent="-271463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ea typeface="ＭＳ Ｐゴシック" pitchFamily="-106" charset="-128"/>
                <a:cs typeface="Arial" pitchFamily="34" charset="0"/>
              </a:rPr>
              <a:t>Review past and present research projects </a:t>
            </a:r>
          </a:p>
          <a:p>
            <a:pPr marL="546100" lvl="1" indent="-271463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ea typeface="ＭＳ Ｐゴシック" pitchFamily="-106" charset="-128"/>
                <a:cs typeface="Arial" pitchFamily="34" charset="0"/>
              </a:rPr>
              <a:t>Review systems and processes for sharing data </a:t>
            </a:r>
            <a:endParaRPr lang="en-US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546100" lvl="1" indent="-271463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Establish additional data exchange relationships</a:t>
            </a:r>
          </a:p>
          <a:p>
            <a:pPr marL="546100" lvl="1" indent="-271463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70000"/>
              <a:defRPr/>
            </a:pP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ea typeface="ＭＳ Ｐゴシック" pitchFamily="-106" charset="-128"/>
                <a:cs typeface="Arial" pitchFamily="34" charset="0"/>
              </a:rPr>
              <a:t> </a:t>
            </a:r>
            <a:endParaRPr kumimoji="0" lang="en-US" sz="16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ＭＳ Ｐゴシック" pitchFamily="-106" charset="-128"/>
              <a:cs typeface="Arial" pitchFamily="34" charset="0"/>
            </a:endParaRPr>
          </a:p>
          <a:p>
            <a:pPr marL="271463" marR="0" lvl="0" indent="-2714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5000"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-106" charset="-128"/>
                <a:cs typeface="Arial" pitchFamily="34" charset="0"/>
              </a:rPr>
              <a:t>Establish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-106" charset="-128"/>
                <a:cs typeface="Arial" pitchFamily="34" charset="0"/>
              </a:rPr>
              <a:t> lines of Communication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-106" charset="-128"/>
              <a:cs typeface="Arial" pitchFamily="34" charset="0"/>
            </a:endParaRPr>
          </a:p>
          <a:p>
            <a:pPr marL="546100" marR="0" lvl="1" indent="-271463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ＭＳ Ｐゴシック" pitchFamily="-106" charset="-128"/>
                <a:cs typeface="Arial" pitchFamily="34" charset="0"/>
              </a:rPr>
              <a:t>Determine frequency for meeting </a:t>
            </a:r>
          </a:p>
          <a:p>
            <a:pPr marL="546100" marR="0" lvl="1" indent="-271463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ea typeface="ＭＳ Ｐゴシック" pitchFamily="-106" charset="-128"/>
                <a:cs typeface="Arial" pitchFamily="34" charset="0"/>
              </a:rPr>
              <a:t>Define rules of engagement (e.g., process for requesting and sharing data)</a:t>
            </a:r>
          </a:p>
          <a:p>
            <a:pPr marL="546100" lvl="1" indent="-271463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ea typeface="ＭＳ Ｐゴシック" pitchFamily="-106" charset="-128"/>
                <a:cs typeface="Arial" pitchFamily="34" charset="0"/>
              </a:rPr>
              <a:t>Establish a place to house all data shared between partners</a:t>
            </a:r>
          </a:p>
          <a:p>
            <a:pPr marL="546100" marR="0" lvl="1" indent="-271463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ea typeface="ＭＳ Ｐゴシック" pitchFamily="-106" charset="-128"/>
                <a:cs typeface="Arial" pitchFamily="34" charset="0"/>
              </a:rPr>
              <a:t>Orient and conduct trainings for staff</a:t>
            </a:r>
          </a:p>
          <a:p>
            <a:pPr marL="546100" marR="0" lvl="1" indent="-271463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lang="en-US" b="1" dirty="0" smtClean="0">
              <a:latin typeface="Arial" pitchFamily="34" charset="0"/>
              <a:ea typeface="ＭＳ Ｐゴシック" pitchFamily="-106" charset="-128"/>
              <a:cs typeface="Arial" pitchFamily="34" charset="0"/>
            </a:endParaRPr>
          </a:p>
          <a:p>
            <a:pPr marL="88900" indent="-271463" eaLnBrk="0" fontAlgn="base" hangingPunct="0">
              <a:spcBef>
                <a:spcPts val="400"/>
              </a:spcBef>
              <a:spcAft>
                <a:spcPct val="0"/>
              </a:spcAft>
              <a:buSzPct val="70000"/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ea typeface="ＭＳ Ｐゴシック" pitchFamily="-106" charset="-128"/>
                <a:cs typeface="Arial" pitchFamily="34" charset="0"/>
              </a:rPr>
              <a:t>Set  and carry out clear goals </a:t>
            </a:r>
          </a:p>
          <a:p>
            <a:pPr marL="546100" marR="0" lvl="1" indent="-271463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ea typeface="ＭＳ Ｐゴシック" pitchFamily="-106" charset="-128"/>
                <a:cs typeface="Arial" pitchFamily="34" charset="0"/>
              </a:rPr>
              <a:t>Carry out one to two NEW reports on a shared research goal </a:t>
            </a:r>
          </a:p>
          <a:p>
            <a:pPr marL="546100" marR="0" lvl="1" indent="-271463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ea typeface="ＭＳ Ｐゴシック" pitchFamily="-106" charset="-128"/>
                <a:cs typeface="Arial" pitchFamily="34" charset="0"/>
              </a:rPr>
              <a:t>Present research projects at conferences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ＭＳ Ｐゴシック" pitchFamily="-106" charset="-128"/>
              <a:cs typeface="Arial" pitchFamily="34" charset="0"/>
            </a:endParaRPr>
          </a:p>
          <a:p>
            <a:pPr marL="546100" marR="0" lvl="1" indent="-271463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ＭＳ Ｐゴシック" pitchFamily="-106" charset="-128"/>
              <a:cs typeface="Arial" pitchFamily="34" charset="0"/>
            </a:endParaRPr>
          </a:p>
          <a:p>
            <a:pPr marL="546100" marR="0" lvl="1" indent="-271463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ＭＳ Ｐゴシック" pitchFamily="-106" charset="-128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effectLst/>
              </a:rPr>
              <a:t>Common Challenges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96A794-EA01-435B-ACB9-6291E0D243F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sz="quarter" idx="1"/>
          </p:nvPr>
        </p:nvSpPr>
        <p:spPr bwMode="auto">
          <a:xfrm>
            <a:off x="304800" y="1752600"/>
            <a:ext cx="8839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60000"/>
              </a:spcBef>
              <a:buFontTx/>
              <a:buChar char="•"/>
            </a:pP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Developing and prioritizing the research agenda </a:t>
            </a:r>
          </a:p>
          <a:p>
            <a:pPr marL="342900" indent="-342900" eaLnBrk="0" hangingPunct="0">
              <a:spcBef>
                <a:spcPct val="60000"/>
              </a:spcBef>
              <a:buFontTx/>
              <a:buChar char="•"/>
            </a:pP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Coordinating </a:t>
            </a:r>
            <a:r>
              <a:rPr lang="en-US" sz="1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both </a:t>
            </a: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research </a:t>
            </a:r>
            <a:r>
              <a:rPr lang="en-US" sz="1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teams</a:t>
            </a:r>
          </a:p>
          <a:p>
            <a:pPr marL="800100" lvl="1" indent="-342900" eaLnBrk="0" hangingPunct="0">
              <a:spcBef>
                <a:spcPct val="6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High demand for analyses, short supply on analysts</a:t>
            </a:r>
          </a:p>
          <a:p>
            <a:pPr marL="800100" lvl="1" indent="-342900" eaLnBrk="0" hangingPunct="0">
              <a:spcBef>
                <a:spcPct val="6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Differing research methods and guidelines</a:t>
            </a:r>
          </a:p>
          <a:p>
            <a:pPr marL="800100" lvl="1" indent="-342900" eaLnBrk="0" hangingPunct="0">
              <a:spcBef>
                <a:spcPct val="6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Aligning benchmarks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and definitions </a:t>
            </a:r>
          </a:p>
          <a:p>
            <a:pPr marL="800100" lvl="1" indent="-342900" eaLnBrk="0" hangingPunct="0">
              <a:spcBef>
                <a:spcPct val="6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Duplicating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efforts</a:t>
            </a:r>
          </a:p>
          <a:p>
            <a:pPr marL="800100" lvl="1" indent="-342900" eaLnBrk="0" hangingPunct="0">
              <a:spcBef>
                <a:spcPct val="6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Cumbersome file transfer </a:t>
            </a:r>
          </a:p>
          <a:p>
            <a:pPr marL="800100" lvl="1" indent="-342900" eaLnBrk="0" hangingPunct="0">
              <a:spcBef>
                <a:spcPct val="6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Obtaining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some different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results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60000"/>
              </a:spcBef>
              <a:buFontTx/>
              <a:buChar char="•"/>
            </a:pP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Dissemination </a:t>
            </a:r>
            <a:r>
              <a:rPr lang="en-US" sz="1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 research results</a:t>
            </a:r>
          </a:p>
          <a:p>
            <a:pPr marL="800100" lvl="1" indent="-342900" eaLnBrk="0" hangingPunct="0">
              <a:spcBef>
                <a:spcPct val="6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Internal versus external audiences</a:t>
            </a:r>
          </a:p>
          <a:p>
            <a:pPr marL="342900" indent="-342900" eaLnBrk="0" hangingPunct="0">
              <a:spcBef>
                <a:spcPct val="60000"/>
              </a:spcBef>
              <a:buFontTx/>
              <a:buChar char="•"/>
            </a:pP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  <a:effectLst/>
              </a:rPr>
              <a:t>Establishing a Memorandum of Understanding (MOU) 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96A794-EA01-435B-ACB9-6291E0D243F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228600" y="1776984"/>
          <a:ext cx="8686800" cy="4328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6486"/>
                <a:gridCol w="6730314"/>
              </a:tblGrid>
              <a:tr h="47696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Solution/ Lesson Learned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600" i="0" dirty="0" smtClean="0">
                          <a:latin typeface="Arial" pitchFamily="34" charset="0"/>
                          <a:cs typeface="Arial" pitchFamily="34" charset="0"/>
                        </a:rPr>
                        <a:t>Details</a:t>
                      </a:r>
                      <a:endParaRPr lang="en-US" sz="1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58958">
                <a:tc>
                  <a:txBody>
                    <a:bodyPr/>
                    <a:lstStyle/>
                    <a:p>
                      <a:r>
                        <a:rPr lang="en-US" sz="1550" b="1" i="0" dirty="0" smtClean="0">
                          <a:latin typeface="Arial" pitchFamily="34" charset="0"/>
                          <a:cs typeface="Arial" pitchFamily="34" charset="0"/>
                        </a:rPr>
                        <a:t>Decisions</a:t>
                      </a:r>
                      <a:r>
                        <a:rPr lang="en-US" sz="1550" b="1" i="0" baseline="0" dirty="0" smtClean="0">
                          <a:latin typeface="Arial" pitchFamily="34" charset="0"/>
                          <a:cs typeface="Arial" pitchFamily="34" charset="0"/>
                        </a:rPr>
                        <a:t> regarding data sharing </a:t>
                      </a:r>
                      <a:endParaRPr lang="en-US" sz="155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marR="0" lvl="2" indent="-283464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5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Establish when, what, and how data will be transferred</a:t>
                      </a:r>
                    </a:p>
                    <a:p>
                      <a:pPr marL="274320" marR="0" lvl="2" indent="-283464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5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Establish how data will be housed, stored, and used by outside partners</a:t>
                      </a:r>
                    </a:p>
                    <a:p>
                      <a:pPr marL="274320" indent="-283464">
                        <a:spcBef>
                          <a:spcPts val="600"/>
                        </a:spcBef>
                        <a:buClr>
                          <a:schemeClr val="accent1"/>
                        </a:buClr>
                        <a:buFont typeface="Arial" pitchFamily="34" charset="0"/>
                        <a:buChar char="•"/>
                      </a:pPr>
                      <a:r>
                        <a:rPr lang="en-US" sz="1550" i="0" dirty="0" smtClean="0">
                          <a:latin typeface="Arial" pitchFamily="34" charset="0"/>
                          <a:cs typeface="Arial" pitchFamily="34" charset="0"/>
                        </a:rPr>
                        <a:t>Determine</a:t>
                      </a:r>
                      <a:r>
                        <a:rPr lang="en-US" sz="1550" i="0" baseline="0" dirty="0" smtClean="0">
                          <a:latin typeface="Arial" pitchFamily="34" charset="0"/>
                          <a:cs typeface="Arial" pitchFamily="34" charset="0"/>
                        </a:rPr>
                        <a:t> what resources will be associated with data sharing </a:t>
                      </a:r>
                      <a:endParaRPr lang="en-US" sz="1550" i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823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i="0" dirty="0" smtClean="0">
                          <a:latin typeface="Arial" pitchFamily="34" charset="0"/>
                          <a:cs typeface="Arial" pitchFamily="34" charset="0"/>
                        </a:rPr>
                        <a:t>Decisions regarding composition</a:t>
                      </a:r>
                      <a:r>
                        <a:rPr lang="en-US" sz="1550" b="1" i="0" baseline="0" dirty="0" smtClean="0">
                          <a:latin typeface="Arial" pitchFamily="34" charset="0"/>
                          <a:cs typeface="Arial" pitchFamily="34" charset="0"/>
                        </a:rPr>
                        <a:t> and work of Executive Board</a:t>
                      </a:r>
                      <a:endParaRPr lang="en-US" sz="155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marR="0" lvl="2" indent="-283464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5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Composition of the Executive may consist of district staff, community members, business partners and/or universities</a:t>
                      </a:r>
                    </a:p>
                    <a:p>
                      <a:pPr marL="274320" marR="0" lvl="2" indent="-283464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5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Level of the Executive Board’s oversight may include: research agenda setting, review of program evaluation components,  and/or approval of all final reports for release</a:t>
                      </a:r>
                    </a:p>
                    <a:p>
                      <a:pPr marL="274320" marR="0" lvl="2" indent="-283464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5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Establish a frequency for meeting. This may be monthly, quarterly or semiannually</a:t>
                      </a:r>
                      <a:endParaRPr lang="en-US" sz="155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823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i="0" dirty="0" smtClean="0">
                          <a:latin typeface="Arial" pitchFamily="34" charset="0"/>
                          <a:cs typeface="Arial" pitchFamily="34" charset="0"/>
                        </a:rPr>
                        <a:t>Decisions</a:t>
                      </a:r>
                      <a:r>
                        <a:rPr lang="en-US" sz="1550" b="1" i="0" baseline="0" dirty="0" smtClean="0">
                          <a:latin typeface="Arial" pitchFamily="34" charset="0"/>
                          <a:cs typeface="Arial" pitchFamily="34" charset="0"/>
                        </a:rPr>
                        <a:t> regarding length of Memorandum</a:t>
                      </a:r>
                      <a:endParaRPr lang="en-US" sz="155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marR="0" lvl="2" indent="-283464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550" i="0" dirty="0" smtClean="0">
                          <a:latin typeface="Arial" pitchFamily="34" charset="0"/>
                          <a:cs typeface="Arial" pitchFamily="34" charset="0"/>
                        </a:rPr>
                        <a:t>Establish a timeframe for the MOU</a:t>
                      </a:r>
                      <a:r>
                        <a:rPr lang="en-US" sz="1550" i="0" baseline="0" dirty="0" smtClean="0">
                          <a:latin typeface="Arial" pitchFamily="34" charset="0"/>
                          <a:cs typeface="Arial" pitchFamily="34" charset="0"/>
                        </a:rPr>
                        <a:t>. A MOU may be in existence for one year, five years or longer</a:t>
                      </a:r>
                    </a:p>
                    <a:p>
                      <a:pPr marL="274320" marR="0" lvl="2" indent="-283464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550" i="0" baseline="0" dirty="0" smtClean="0">
                          <a:latin typeface="Arial" pitchFamily="34" charset="0"/>
                          <a:cs typeface="Arial" pitchFamily="34" charset="0"/>
                        </a:rPr>
                        <a:t>Establish a process for reviewing and amending the MOU when needed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effectLst/>
              </a:rPr>
              <a:t>Appointing a Core Set of Researchers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96A794-EA01-435B-ACB9-6291E0D243F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228600" y="1776984"/>
          <a:ext cx="8686800" cy="3557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6486"/>
                <a:gridCol w="6730314"/>
              </a:tblGrid>
              <a:tr h="47696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Solution/ Lesson Learned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Details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58958">
                <a:tc>
                  <a:txBody>
                    <a:bodyPr/>
                    <a:lstStyle/>
                    <a:p>
                      <a:r>
                        <a:rPr lang="en-US" sz="1550" b="1" i="0" dirty="0" smtClean="0">
                          <a:latin typeface="Arial" pitchFamily="34" charset="0"/>
                          <a:cs typeface="Arial" pitchFamily="34" charset="0"/>
                        </a:rPr>
                        <a:t>Appoint a dedicated research team</a:t>
                      </a:r>
                      <a:endParaRPr lang="en-US" sz="155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indent="-283464">
                        <a:spcBef>
                          <a:spcPts val="600"/>
                        </a:spcBef>
                        <a:buClr>
                          <a:schemeClr val="accent1"/>
                        </a:buClr>
                        <a:buFont typeface="Arial" pitchFamily="34" charset="0"/>
                        <a:buChar char="•"/>
                      </a:pPr>
                      <a:r>
                        <a:rPr lang="en-US" sz="1550" dirty="0" smtClean="0">
                          <a:latin typeface="Arial" pitchFamily="34" charset="0"/>
                          <a:cs typeface="Arial" pitchFamily="34" charset="0"/>
                        </a:rPr>
                        <a:t>Communicate frequently and work collaboratively on research agendas</a:t>
                      </a:r>
                    </a:p>
                    <a:p>
                      <a:pPr marL="274320" indent="-283464">
                        <a:spcBef>
                          <a:spcPts val="600"/>
                        </a:spcBef>
                        <a:buClr>
                          <a:schemeClr val="accent1"/>
                        </a:buClr>
                        <a:buFont typeface="Arial" pitchFamily="34" charset="0"/>
                        <a:buChar char="•"/>
                      </a:pPr>
                      <a:r>
                        <a:rPr lang="en-US" sz="1550" dirty="0" smtClean="0">
                          <a:latin typeface="Arial" pitchFamily="34" charset="0"/>
                          <a:cs typeface="Arial" pitchFamily="34" charset="0"/>
                        </a:rPr>
                        <a:t>Create and maintain a shared data warehouse </a:t>
                      </a:r>
                    </a:p>
                  </a:txBody>
                  <a:tcPr/>
                </a:tc>
              </a:tr>
              <a:tr h="982375">
                <a:tc>
                  <a:txBody>
                    <a:bodyPr/>
                    <a:lstStyle/>
                    <a:p>
                      <a:r>
                        <a:rPr kumimoji="0" lang="en-US" sz="155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Create a team of accessible, diverse team members</a:t>
                      </a:r>
                      <a:endParaRPr lang="en-US" sz="155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marR="0" lvl="2" indent="-283464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55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Programmers:</a:t>
                      </a:r>
                      <a:r>
                        <a:rPr kumimoji="0" lang="en-US" sz="15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for specific questions on data structure and design</a:t>
                      </a:r>
                    </a:p>
                    <a:p>
                      <a:pPr marL="274320" marR="0" lvl="2" indent="-283464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55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Data analysts and researchers: </a:t>
                      </a:r>
                      <a:r>
                        <a:rPr kumimoji="0" lang="en-US" sz="15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for</a:t>
                      </a:r>
                      <a:r>
                        <a:rPr kumimoji="0" lang="en-US" sz="155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15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questions related to the data fields</a:t>
                      </a:r>
                    </a:p>
                    <a:p>
                      <a:pPr marL="274320" marR="0" lvl="2" indent="-283464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55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Directors: </a:t>
                      </a:r>
                      <a:r>
                        <a:rPr kumimoji="0" lang="en-US" sz="15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for</a:t>
                      </a:r>
                      <a:r>
                        <a:rPr kumimoji="0" lang="en-US" sz="155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15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policy-related questions and informing the entire team about any policy changes in their respective institutions</a:t>
                      </a:r>
                      <a:endParaRPr lang="en-US" sz="15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535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i="0" dirty="0" smtClean="0">
                          <a:latin typeface="Arial" pitchFamily="34" charset="0"/>
                          <a:cs typeface="Arial" pitchFamily="34" charset="0"/>
                        </a:rPr>
                        <a:t>Hold regularly </a:t>
                      </a:r>
                      <a:r>
                        <a:rPr kumimoji="0" lang="en-US" sz="155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scheduled meetings</a:t>
                      </a:r>
                      <a:endParaRPr lang="en-US" sz="1550" b="1" i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5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marR="0" lvl="0" indent="-283464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5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Weekly meetings work best – especially at the start</a:t>
                      </a:r>
                    </a:p>
                    <a:p>
                      <a:pPr marL="274320" marR="0" lvl="0" indent="-283464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5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After data exchange is established, bi-weekly or monthly meetings to continue conversation about research using the data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chemeClr val="tx1"/>
                </a:solidFill>
                <a:effectLst/>
              </a:rPr>
              <a:t>Establishing Best Practices</a:t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>for Producing and Sharing Data Sets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96A794-EA01-435B-ACB9-6291E0D243F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228600" y="1905000"/>
          <a:ext cx="8686800" cy="4119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6486"/>
                <a:gridCol w="6730314"/>
              </a:tblGrid>
              <a:tr h="47696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Solution/ Lesson Learned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Details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58958">
                <a:tc>
                  <a:txBody>
                    <a:bodyPr/>
                    <a:lstStyle/>
                    <a:p>
                      <a:r>
                        <a:rPr lang="en-US" sz="1550" b="1" i="0" dirty="0" smtClean="0">
                          <a:latin typeface="Arial" pitchFamily="34" charset="0"/>
                          <a:cs typeface="Arial" pitchFamily="34" charset="0"/>
                        </a:rPr>
                        <a:t>Understand best combination for</a:t>
                      </a:r>
                      <a:r>
                        <a:rPr lang="en-US" sz="1550" b="1" i="0" baseline="0" dirty="0" smtClean="0">
                          <a:latin typeface="Arial" pitchFamily="34" charset="0"/>
                          <a:cs typeface="Arial" pitchFamily="34" charset="0"/>
                        </a:rPr>
                        <a:t> identifying students</a:t>
                      </a:r>
                      <a:endParaRPr lang="en-US" sz="155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1625" marR="0" lvl="0" indent="-3016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5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ＭＳ Ｐゴシック" pitchFamily="-106" charset="-128"/>
                          <a:cs typeface="Arial" pitchFamily="34" charset="0"/>
                        </a:rPr>
                        <a:t>Understand what can happen if you must use student first name and last name in your matching process</a:t>
                      </a:r>
                    </a:p>
                    <a:p>
                      <a:pPr marL="301625" marR="0" lvl="0" indent="-3016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550" i="0" dirty="0" smtClean="0">
                          <a:latin typeface="Arial" pitchFamily="34" charset="0"/>
                          <a:cs typeface="Arial" pitchFamily="34" charset="0"/>
                        </a:rPr>
                        <a:t>Combining</a:t>
                      </a:r>
                      <a:r>
                        <a:rPr lang="en-US" sz="1550" i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50" i="0" dirty="0" smtClean="0">
                          <a:latin typeface="Arial" pitchFamily="34" charset="0"/>
                          <a:cs typeface="Arial" pitchFamily="34" charset="0"/>
                        </a:rPr>
                        <a:t>identifiers or having common identifiers will increase the accuracy of matching students</a:t>
                      </a:r>
                      <a:endParaRPr kumimoji="0" lang="en-US" sz="15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ＭＳ Ｐゴシック" pitchFamily="-106" charset="-128"/>
                        <a:cs typeface="Arial" pitchFamily="34" charset="0"/>
                      </a:endParaRPr>
                    </a:p>
                  </a:txBody>
                  <a:tcPr/>
                </a:tc>
              </a:tr>
              <a:tr h="982375">
                <a:tc>
                  <a:txBody>
                    <a:bodyPr/>
                    <a:lstStyle/>
                    <a:p>
                      <a:r>
                        <a:rPr kumimoji="0" lang="en-US" sz="155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Clearly define population of interests  </a:t>
                      </a:r>
                      <a:endParaRPr lang="en-US" sz="155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marR="0" lvl="2" indent="-283464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5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ＭＳ Ｐゴシック" pitchFamily="-106" charset="-128"/>
                          <a:cs typeface="Arial" pitchFamily="34" charset="0"/>
                        </a:rPr>
                        <a:t>Determine various definitions for a particular population and when to use those definitions </a:t>
                      </a:r>
                    </a:p>
                    <a:p>
                      <a:pPr marL="274320" marR="0" lvl="2" indent="-283464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5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ＭＳ Ｐゴシック" pitchFamily="-106" charset="-128"/>
                          <a:cs typeface="Arial" pitchFamily="34" charset="0"/>
                        </a:rPr>
                        <a:t>Different populations of interest and cohort definitions are acceptable, but need to be noted and understood when conducting research and presenting the findings on behalf of both institutions</a:t>
                      </a:r>
                      <a:endParaRPr lang="en-US" sz="155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53507">
                <a:tc>
                  <a:txBody>
                    <a:bodyPr/>
                    <a:lstStyle/>
                    <a:p>
                      <a:r>
                        <a:rPr lang="en-US" sz="1550" b="1" dirty="0" smtClean="0">
                          <a:latin typeface="Arial" pitchFamily="34" charset="0"/>
                          <a:cs typeface="Arial" pitchFamily="34" charset="0"/>
                        </a:rPr>
                        <a:t>Maintain</a:t>
                      </a:r>
                      <a:r>
                        <a:rPr lang="en-US" sz="1550" b="1" baseline="0" dirty="0" smtClean="0">
                          <a:latin typeface="Arial" pitchFamily="34" charset="0"/>
                          <a:cs typeface="Arial" pitchFamily="34" charset="0"/>
                        </a:rPr>
                        <a:t> clear documentation</a:t>
                      </a:r>
                      <a:endParaRPr lang="en-US" sz="15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marR="0" lvl="0" indent="-283464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5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Establish clear protocol for data documentation</a:t>
                      </a:r>
                    </a:p>
                    <a:p>
                      <a:pPr marL="274320" marR="0" lvl="0" indent="-283464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lang="en-US" sz="155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The more documentation on the data, the better</a:t>
                      </a:r>
                    </a:p>
                    <a:p>
                      <a:pPr marL="274320" marR="0" lvl="0" indent="-283464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lang="en-US" sz="155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With staff transitions, lack of documentation can lead to wasted time for new staff</a:t>
                      </a:r>
                      <a:endParaRPr kumimoji="0" lang="en-US" sz="155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effectLst/>
              </a:rPr>
              <a:t>Lessons Learned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96A794-EA01-435B-ACB9-6291E0D243F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sz="quarter" idx="1"/>
          </p:nvPr>
        </p:nvSpPr>
        <p:spPr bwMode="auto">
          <a:xfrm>
            <a:off x="152401" y="1679448"/>
            <a:ext cx="8839200" cy="4721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6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Coordination, communication, and commitment between both institutions is essential</a:t>
            </a:r>
          </a:p>
          <a:p>
            <a:pPr marL="342900" indent="-342900" eaLnBrk="0" hangingPunct="0">
              <a:spcBef>
                <a:spcPct val="60000"/>
              </a:spcBef>
              <a:buFontTx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Research 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must be oriented to clear policy questions</a:t>
            </a:r>
          </a:p>
          <a:p>
            <a:pPr marL="342900" indent="-342900" eaLnBrk="0" hangingPunct="0">
              <a:spcBef>
                <a:spcPct val="6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Need a core staff of dedicated researchers to </a:t>
            </a:r>
            <a:r>
              <a:rPr lang="en-US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data-sharing projects</a:t>
            </a:r>
            <a:endParaRPr lang="en-US" sz="2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6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Research teams need expertise </a:t>
            </a:r>
            <a:r>
              <a:rPr lang="en-US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 use of data sets</a:t>
            </a:r>
            <a:endParaRPr lang="en-US" sz="2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6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Policymakers in both institutions need immediate access to the data and research</a:t>
            </a:r>
          </a:p>
          <a:p>
            <a:pPr marL="342900" indent="-342900" eaLnBrk="0" hangingPunct="0">
              <a:spcBef>
                <a:spcPct val="60000"/>
              </a:spcBef>
            </a:pPr>
            <a:endParaRPr lang="en-US" sz="2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y Schools Templat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30" tIns="45716" rIns="91430" bIns="45716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85000"/>
          <a:buFont typeface="Wingdings 2" pitchFamily="18" charset="2"/>
          <a:buNone/>
          <a:tabLst/>
          <a:defRPr kumimoji="0" sz="1600" b="1" i="0" u="none" strike="noStrike" kern="1200" cap="all" spc="250" normalizeH="0" baseline="0" noProof="0" dirty="0" smtClean="0">
            <a:ln>
              <a:noFill/>
            </a:ln>
            <a:solidFill>
              <a:schemeClr val="tx2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1978</TotalTime>
  <Words>716</Words>
  <Application>Microsoft Office PowerPoint</Application>
  <PresentationFormat>On-screen Show (4:3)</PresentationFormat>
  <Paragraphs>115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City Schools Template</vt:lpstr>
      <vt:lpstr>   District Research Partnerships    Jennifer K. Bell-Ellwanger Chief Accountability Officer  Office of Achievement and Accountability  jkbellellwanger@bcps.k12.md.us     Council of Great City Schools Curriculum &amp; Research Directors Meeting July 11-14, 2012, Las Vegas, NV   </vt:lpstr>
      <vt:lpstr>Content</vt:lpstr>
      <vt:lpstr>Steps to Establishing a Collaboration  and Data Exchange</vt:lpstr>
      <vt:lpstr>Steps to Strengthening Existing Research Partnerships</vt:lpstr>
      <vt:lpstr>Common Challenges</vt:lpstr>
      <vt:lpstr>Establishing a Memorandum of Understanding (MOU) </vt:lpstr>
      <vt:lpstr>Appointing a Core Set of Researchers</vt:lpstr>
      <vt:lpstr>Establishing Best Practices for Producing and Sharing Data Sets</vt:lpstr>
      <vt:lpstr>Lessons Learned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Effectiveness Reviews  Office of Achievement and Accountability July 24, 2012</dc:title>
  <dc:creator>Paige Isaacson</dc:creator>
  <cp:lastModifiedBy>Tonya Harris</cp:lastModifiedBy>
  <cp:revision>80</cp:revision>
  <dcterms:created xsi:type="dcterms:W3CDTF">2012-06-22T13:47:45Z</dcterms:created>
  <dcterms:modified xsi:type="dcterms:W3CDTF">2012-07-26T16:54:40Z</dcterms:modified>
</cp:coreProperties>
</file>